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3"/>
  </p:notesMasterIdLst>
  <p:sldIdLst>
    <p:sldId id="256" r:id="rId2"/>
    <p:sldId id="284" r:id="rId3"/>
    <p:sldId id="394" r:id="rId4"/>
    <p:sldId id="395" r:id="rId5"/>
    <p:sldId id="396" r:id="rId6"/>
    <p:sldId id="397" r:id="rId7"/>
    <p:sldId id="398" r:id="rId8"/>
    <p:sldId id="399" r:id="rId9"/>
    <p:sldId id="400" r:id="rId10"/>
    <p:sldId id="401" r:id="rId11"/>
    <p:sldId id="402" r:id="rId12"/>
    <p:sldId id="403" r:id="rId13"/>
    <p:sldId id="404" r:id="rId14"/>
    <p:sldId id="405" r:id="rId15"/>
    <p:sldId id="296" r:id="rId16"/>
    <p:sldId id="298" r:id="rId17"/>
    <p:sldId id="300" r:id="rId18"/>
    <p:sldId id="346" r:id="rId19"/>
    <p:sldId id="347" r:id="rId20"/>
    <p:sldId id="348" r:id="rId21"/>
    <p:sldId id="390" r:id="rId22"/>
    <p:sldId id="349" r:id="rId23"/>
    <p:sldId id="350" r:id="rId24"/>
    <p:sldId id="391" r:id="rId25"/>
    <p:sldId id="392" r:id="rId26"/>
    <p:sldId id="393" r:id="rId27"/>
    <p:sldId id="406" r:id="rId28"/>
    <p:sldId id="407" r:id="rId29"/>
    <p:sldId id="408" r:id="rId30"/>
    <p:sldId id="409" r:id="rId31"/>
    <p:sldId id="292" r:id="rId32"/>
  </p:sldIdLst>
  <p:sldSz cx="9144000" cy="6858000" type="screen4x3"/>
  <p:notesSz cx="6735763" cy="9869488"/>
  <p:defaultTextStyle>
    <a:defPPr>
      <a:defRPr lang="es-E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RRITXU ETXEBERRIA AGIRRE" initials="AE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ACC6"/>
    <a:srgbClr val="990000"/>
    <a:srgbClr val="CC0000"/>
    <a:srgbClr val="CC6600"/>
    <a:srgbClr val="996600"/>
    <a:srgbClr val="FFECAF"/>
    <a:srgbClr val="518BE1"/>
    <a:srgbClr val="B5CCF9"/>
    <a:srgbClr val="3D92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58" autoAdjust="0"/>
    <p:restoredTop sz="92553" autoAdjust="0"/>
  </p:normalViewPr>
  <p:slideViewPr>
    <p:cSldViewPr>
      <p:cViewPr>
        <p:scale>
          <a:sx n="75" d="100"/>
          <a:sy n="75" d="100"/>
        </p:scale>
        <p:origin x="-1104" y="-834"/>
      </p:cViewPr>
      <p:guideLst>
        <p:guide orient="horz" pos="2160"/>
        <p:guide pos="2880"/>
      </p:guideLst>
    </p:cSldViewPr>
  </p:slideViewPr>
  <p:outlineViewPr>
    <p:cViewPr>
      <p:scale>
        <a:sx n="33" d="100"/>
        <a:sy n="33" d="100"/>
      </p:scale>
      <p:origin x="0" y="6723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4" d="100"/>
          <a:sy n="54" d="100"/>
        </p:scale>
        <p:origin x="-1770" y="-96"/>
      </p:cViewPr>
      <p:guideLst>
        <p:guide orient="horz" pos="3109"/>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18831" cy="493474"/>
          </a:xfrm>
          <a:prstGeom prst="rect">
            <a:avLst/>
          </a:prstGeom>
        </p:spPr>
        <p:txBody>
          <a:bodyPr vert="horz" lIns="91440" tIns="45720" rIns="91440" bIns="45720" rtlCol="0"/>
          <a:lstStyle>
            <a:lvl1pPr algn="l">
              <a:defRPr sz="1200">
                <a:latin typeface="Times New Roman" charset="0"/>
              </a:defRPr>
            </a:lvl1pPr>
          </a:lstStyle>
          <a:p>
            <a:pPr>
              <a:defRPr/>
            </a:pPr>
            <a:endParaRPr lang="es-ES"/>
          </a:p>
        </p:txBody>
      </p:sp>
      <p:sp>
        <p:nvSpPr>
          <p:cNvPr id="3" name="2 Marcador de fecha"/>
          <p:cNvSpPr>
            <a:spLocks noGrp="1"/>
          </p:cNvSpPr>
          <p:nvPr>
            <p:ph type="dt" idx="1"/>
          </p:nvPr>
        </p:nvSpPr>
        <p:spPr>
          <a:xfrm>
            <a:off x="3815373" y="0"/>
            <a:ext cx="2918831" cy="493474"/>
          </a:xfrm>
          <a:prstGeom prst="rect">
            <a:avLst/>
          </a:prstGeom>
        </p:spPr>
        <p:txBody>
          <a:bodyPr vert="horz" lIns="91440" tIns="45720" rIns="91440" bIns="45720" rtlCol="0"/>
          <a:lstStyle>
            <a:lvl1pPr algn="r">
              <a:defRPr sz="1200">
                <a:latin typeface="Times New Roman" charset="0"/>
              </a:defRPr>
            </a:lvl1pPr>
          </a:lstStyle>
          <a:p>
            <a:pPr>
              <a:defRPr/>
            </a:pPr>
            <a:fld id="{3F26F19B-19DA-43CC-9B30-3634E0340C04}" type="datetimeFigureOut">
              <a:rPr lang="es-ES"/>
              <a:pPr>
                <a:defRPr/>
              </a:pPr>
              <a:t>05/07/2018</a:t>
            </a:fld>
            <a:endParaRPr lang="es-ES"/>
          </a:p>
        </p:txBody>
      </p:sp>
      <p:sp>
        <p:nvSpPr>
          <p:cNvPr id="4" name="3 Marcador de imagen de diapositiva"/>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1440" tIns="45720" rIns="91440" bIns="45720" rtlCol="0" anchor="ctr"/>
          <a:lstStyle/>
          <a:p>
            <a:pPr lvl="0"/>
            <a:endParaRPr lang="es-ES" noProof="0" smtClean="0"/>
          </a:p>
        </p:txBody>
      </p:sp>
      <p:sp>
        <p:nvSpPr>
          <p:cNvPr id="5" name="4 Marcador de notas"/>
          <p:cNvSpPr>
            <a:spLocks noGrp="1"/>
          </p:cNvSpPr>
          <p:nvPr>
            <p:ph type="body" sz="quarter" idx="3"/>
          </p:nvPr>
        </p:nvSpPr>
        <p:spPr>
          <a:xfrm>
            <a:off x="673577" y="4688007"/>
            <a:ext cx="5388610" cy="4441270"/>
          </a:xfrm>
          <a:prstGeom prst="rect">
            <a:avLst/>
          </a:prstGeom>
        </p:spPr>
        <p:txBody>
          <a:bodyPr vert="horz" wrap="square" lIns="91440" tIns="45720" rIns="91440" bIns="45720" numCol="1" anchor="t" anchorCtr="0" compatLnSpc="1">
            <a:prstTxWarp prst="textNoShape">
              <a:avLst/>
            </a:prstTxWarp>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6" name="5 Marcador de pie de página"/>
          <p:cNvSpPr>
            <a:spLocks noGrp="1"/>
          </p:cNvSpPr>
          <p:nvPr>
            <p:ph type="ftr" sz="quarter" idx="4"/>
          </p:nvPr>
        </p:nvSpPr>
        <p:spPr>
          <a:xfrm>
            <a:off x="0" y="9374301"/>
            <a:ext cx="2918831" cy="493474"/>
          </a:xfrm>
          <a:prstGeom prst="rect">
            <a:avLst/>
          </a:prstGeom>
        </p:spPr>
        <p:txBody>
          <a:bodyPr vert="horz" lIns="91440" tIns="45720" rIns="91440" bIns="45720" rtlCol="0" anchor="b"/>
          <a:lstStyle>
            <a:lvl1pPr algn="l">
              <a:defRPr sz="1200">
                <a:latin typeface="Times New Roman" charset="0"/>
              </a:defRPr>
            </a:lvl1pPr>
          </a:lstStyle>
          <a:p>
            <a:pPr>
              <a:defRPr/>
            </a:pPr>
            <a:endParaRPr lang="es-ES"/>
          </a:p>
        </p:txBody>
      </p:sp>
      <p:sp>
        <p:nvSpPr>
          <p:cNvPr id="7" name="6 Marcador de número de diapositiva"/>
          <p:cNvSpPr>
            <a:spLocks noGrp="1"/>
          </p:cNvSpPr>
          <p:nvPr>
            <p:ph type="sldNum" sz="quarter" idx="5"/>
          </p:nvPr>
        </p:nvSpPr>
        <p:spPr>
          <a:xfrm>
            <a:off x="3815373" y="9374301"/>
            <a:ext cx="2918831" cy="493474"/>
          </a:xfrm>
          <a:prstGeom prst="rect">
            <a:avLst/>
          </a:prstGeom>
        </p:spPr>
        <p:txBody>
          <a:bodyPr vert="horz" lIns="91440" tIns="45720" rIns="91440" bIns="45720" rtlCol="0" anchor="b"/>
          <a:lstStyle>
            <a:lvl1pPr algn="r">
              <a:defRPr sz="1200">
                <a:latin typeface="Times New Roman" charset="0"/>
              </a:defRPr>
            </a:lvl1pPr>
          </a:lstStyle>
          <a:p>
            <a:pPr>
              <a:defRPr/>
            </a:pPr>
            <a:fld id="{0FF8673E-DEAB-49A5-A971-2289EF22CECD}" type="slidenum">
              <a:rPr lang="es-ES"/>
              <a:pPr>
                <a:defRPr/>
              </a:pPr>
              <a:t>‹Nº›</a:t>
            </a:fld>
            <a:endParaRPr lang="es-ES"/>
          </a:p>
        </p:txBody>
      </p:sp>
    </p:spTree>
    <p:extLst>
      <p:ext uri="{BB962C8B-B14F-4D97-AF65-F5344CB8AC3E}">
        <p14:creationId xmlns:p14="http://schemas.microsoft.com/office/powerpoint/2010/main" val="41169579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s-ES" smtClean="0"/>
          </a:p>
        </p:txBody>
      </p:sp>
      <p:sp>
        <p:nvSpPr>
          <p:cNvPr id="24580"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96D6A83-BE5E-43C6-B684-6DA820C51AED}" type="slidenum">
              <a:rPr lang="es-ES" sz="1200" smtClean="0"/>
              <a:pPr eaLnBrk="1" hangingPunct="1"/>
              <a:t>1</a:t>
            </a:fld>
            <a:endParaRPr lang="es-E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S" dirty="0" err="1" smtClean="0"/>
              <a:t>Merkatuan</a:t>
            </a:r>
            <a:r>
              <a:rPr lang="es-ES" dirty="0" smtClean="0"/>
              <a:t> </a:t>
            </a:r>
            <a:r>
              <a:rPr lang="es-ES" dirty="0" err="1" smtClean="0"/>
              <a:t>badira</a:t>
            </a:r>
            <a:r>
              <a:rPr lang="es-ES" dirty="0" smtClean="0"/>
              <a:t> pirofosfato </a:t>
            </a:r>
            <a:r>
              <a:rPr lang="es-ES" dirty="0" err="1" smtClean="0"/>
              <a:t>ferriko</a:t>
            </a:r>
            <a:r>
              <a:rPr lang="es-ES" dirty="0" smtClean="0"/>
              <a:t> </a:t>
            </a:r>
            <a:r>
              <a:rPr lang="es-ES" dirty="0" err="1" smtClean="0"/>
              <a:t>liposomatuez</a:t>
            </a:r>
            <a:r>
              <a:rPr lang="es-ES" dirty="0" smtClean="0"/>
              <a:t> </a:t>
            </a:r>
            <a:r>
              <a:rPr lang="es-ES" dirty="0" err="1" smtClean="0"/>
              <a:t>osatutako</a:t>
            </a:r>
            <a:r>
              <a:rPr lang="es-ES" dirty="0" smtClean="0"/>
              <a:t> </a:t>
            </a:r>
            <a:r>
              <a:rPr lang="es-ES" dirty="0" err="1" smtClean="0"/>
              <a:t>nutrizio-gehigarriak</a:t>
            </a:r>
            <a:r>
              <a:rPr lang="es-ES" dirty="0" smtClean="0"/>
              <a:t>, </a:t>
            </a:r>
            <a:r>
              <a:rPr lang="es-ES" dirty="0" err="1" smtClean="0"/>
              <a:t>erabili</a:t>
            </a:r>
            <a:r>
              <a:rPr lang="es-ES" dirty="0" smtClean="0"/>
              <a:t> </a:t>
            </a:r>
            <a:r>
              <a:rPr lang="es-ES" dirty="0" err="1" smtClean="0"/>
              <a:t>ohi</a:t>
            </a:r>
            <a:r>
              <a:rPr lang="es-ES" dirty="0" smtClean="0"/>
              <a:t> </a:t>
            </a:r>
            <a:r>
              <a:rPr lang="es-ES" dirty="0" err="1" smtClean="0"/>
              <a:t>diren</a:t>
            </a:r>
            <a:r>
              <a:rPr lang="es-ES" dirty="0" smtClean="0"/>
              <a:t> </a:t>
            </a:r>
            <a:r>
              <a:rPr lang="es-ES" dirty="0" err="1" smtClean="0"/>
              <a:t>burdina-gatzek</a:t>
            </a:r>
            <a:r>
              <a:rPr lang="es-ES" dirty="0" smtClean="0"/>
              <a:t> </a:t>
            </a:r>
            <a:r>
              <a:rPr lang="es-ES" dirty="0" err="1" smtClean="0"/>
              <a:t>baino</a:t>
            </a:r>
            <a:r>
              <a:rPr lang="es-ES" dirty="0" smtClean="0"/>
              <a:t> </a:t>
            </a:r>
            <a:r>
              <a:rPr lang="es-ES" dirty="0" err="1" smtClean="0"/>
              <a:t>xurgapen</a:t>
            </a:r>
            <a:r>
              <a:rPr lang="es-ES" dirty="0" smtClean="0"/>
              <a:t> eta </a:t>
            </a:r>
            <a:r>
              <a:rPr lang="es-ES" dirty="0" err="1" smtClean="0"/>
              <a:t>tolerantzia</a:t>
            </a:r>
            <a:r>
              <a:rPr lang="es-ES" dirty="0" smtClean="0"/>
              <a:t> </a:t>
            </a:r>
            <a:r>
              <a:rPr lang="es-ES" dirty="0" err="1" smtClean="0"/>
              <a:t>hobeak</a:t>
            </a:r>
            <a:r>
              <a:rPr lang="es-ES" dirty="0" smtClean="0"/>
              <a:t> </a:t>
            </a:r>
            <a:r>
              <a:rPr lang="es-ES" dirty="0" err="1" smtClean="0"/>
              <a:t>eduki</a:t>
            </a:r>
            <a:r>
              <a:rPr lang="es-ES" dirty="0" smtClean="0"/>
              <a:t> </a:t>
            </a:r>
            <a:r>
              <a:rPr lang="es-ES" dirty="0" err="1" smtClean="0"/>
              <a:t>ditzaketenak</a:t>
            </a:r>
            <a:r>
              <a:rPr lang="es-ES" dirty="0" smtClean="0"/>
              <a:t>. </a:t>
            </a:r>
            <a:r>
              <a:rPr lang="es-ES" dirty="0" err="1" smtClean="0"/>
              <a:t>Oraindik</a:t>
            </a:r>
            <a:r>
              <a:rPr lang="es-ES" dirty="0" smtClean="0"/>
              <a:t> </a:t>
            </a:r>
            <a:r>
              <a:rPr lang="es-ES" dirty="0" err="1" smtClean="0"/>
              <a:t>datu</a:t>
            </a:r>
            <a:r>
              <a:rPr lang="es-ES" dirty="0" smtClean="0"/>
              <a:t> </a:t>
            </a:r>
            <a:r>
              <a:rPr lang="es-ES" dirty="0" err="1" smtClean="0"/>
              <a:t>gutxi</a:t>
            </a:r>
            <a:r>
              <a:rPr lang="es-ES" dirty="0" smtClean="0"/>
              <a:t> </a:t>
            </a:r>
            <a:r>
              <a:rPr lang="es-ES" dirty="0" err="1" smtClean="0"/>
              <a:t>dago</a:t>
            </a:r>
            <a:r>
              <a:rPr lang="es-ES" dirty="0" smtClean="0"/>
              <a:t> </a:t>
            </a:r>
            <a:r>
              <a:rPr lang="es-ES" dirty="0" err="1" smtClean="0"/>
              <a:t>haien</a:t>
            </a:r>
            <a:r>
              <a:rPr lang="es-ES" dirty="0" smtClean="0"/>
              <a:t> </a:t>
            </a:r>
            <a:r>
              <a:rPr lang="es-ES" dirty="0" err="1" smtClean="0"/>
              <a:t>eraginkortasunari</a:t>
            </a:r>
            <a:r>
              <a:rPr lang="es-ES" dirty="0" smtClean="0"/>
              <a:t> </a:t>
            </a:r>
            <a:r>
              <a:rPr lang="es-ES" dirty="0" err="1" smtClean="0"/>
              <a:t>buruz</a:t>
            </a:r>
            <a:r>
              <a:rPr lang="es-ES" dirty="0" smtClean="0"/>
              <a:t> (</a:t>
            </a:r>
            <a:r>
              <a:rPr lang="es-ES" dirty="0" err="1" smtClean="0"/>
              <a:t>giltzurrun-gutxiegitasun</a:t>
            </a:r>
            <a:r>
              <a:rPr lang="es-ES" dirty="0" smtClean="0"/>
              <a:t> </a:t>
            </a:r>
            <a:r>
              <a:rPr lang="es-ES" dirty="0" err="1" smtClean="0"/>
              <a:t>kronikoa</a:t>
            </a:r>
            <a:r>
              <a:rPr lang="es-ES" dirty="0" smtClean="0"/>
              <a:t> </a:t>
            </a:r>
            <a:r>
              <a:rPr lang="es-ES" dirty="0" err="1" smtClean="0"/>
              <a:t>duten</a:t>
            </a:r>
            <a:r>
              <a:rPr lang="es-ES" dirty="0" smtClean="0"/>
              <a:t> eta </a:t>
            </a:r>
            <a:r>
              <a:rPr lang="es-ES" dirty="0" err="1" smtClean="0"/>
              <a:t>dialisirik</a:t>
            </a:r>
            <a:r>
              <a:rPr lang="es-ES" dirty="0" smtClean="0"/>
              <a:t> </a:t>
            </a:r>
            <a:r>
              <a:rPr lang="es-ES" dirty="0" err="1" smtClean="0"/>
              <a:t>egin</a:t>
            </a:r>
            <a:r>
              <a:rPr lang="es-ES" dirty="0" smtClean="0"/>
              <a:t> </a:t>
            </a:r>
            <a:r>
              <a:rPr lang="es-ES" dirty="0" err="1" smtClean="0"/>
              <a:t>ez</a:t>
            </a:r>
            <a:r>
              <a:rPr lang="es-ES" dirty="0" smtClean="0"/>
              <a:t> </a:t>
            </a:r>
            <a:r>
              <a:rPr lang="es-ES" dirty="0" err="1" smtClean="0"/>
              <a:t>zaien</a:t>
            </a:r>
            <a:r>
              <a:rPr lang="es-ES" dirty="0" smtClean="0"/>
              <a:t> </a:t>
            </a:r>
            <a:r>
              <a:rPr lang="es-ES" dirty="0" err="1" smtClean="0"/>
              <a:t>gaixoen</a:t>
            </a:r>
            <a:r>
              <a:rPr lang="es-ES" dirty="0" smtClean="0"/>
              <a:t> </a:t>
            </a:r>
            <a:r>
              <a:rPr lang="es-ES" dirty="0" err="1" smtClean="0"/>
              <a:t>azterketetatik</a:t>
            </a:r>
            <a:r>
              <a:rPr lang="es-ES" dirty="0" smtClean="0"/>
              <a:t> </a:t>
            </a:r>
            <a:r>
              <a:rPr lang="es-ES" dirty="0" err="1" smtClean="0"/>
              <a:t>ateratakoak</a:t>
            </a:r>
            <a:r>
              <a:rPr lang="es-ES" dirty="0" smtClean="0"/>
              <a:t>), eta, </a:t>
            </a:r>
            <a:r>
              <a:rPr lang="es-ES" dirty="0" err="1" smtClean="0"/>
              <a:t>horregatik</a:t>
            </a:r>
            <a:r>
              <a:rPr lang="es-ES" dirty="0" smtClean="0"/>
              <a:t>, </a:t>
            </a:r>
            <a:r>
              <a:rPr lang="es-ES" dirty="0" err="1" smtClean="0"/>
              <a:t>beste</a:t>
            </a:r>
            <a:r>
              <a:rPr lang="es-ES" dirty="0" smtClean="0"/>
              <a:t> </a:t>
            </a:r>
            <a:r>
              <a:rPr lang="es-ES" dirty="0" err="1" smtClean="0"/>
              <a:t>azterketa</a:t>
            </a:r>
            <a:r>
              <a:rPr lang="es-ES" dirty="0" smtClean="0"/>
              <a:t> </a:t>
            </a:r>
            <a:r>
              <a:rPr lang="es-ES" dirty="0" err="1" smtClean="0"/>
              <a:t>batzuetan</a:t>
            </a:r>
            <a:r>
              <a:rPr lang="es-ES" dirty="0" smtClean="0"/>
              <a:t> </a:t>
            </a:r>
            <a:r>
              <a:rPr lang="es-ES" dirty="0" err="1" smtClean="0"/>
              <a:t>egiaztatu</a:t>
            </a:r>
            <a:r>
              <a:rPr lang="es-ES" dirty="0" smtClean="0"/>
              <a:t> </a:t>
            </a:r>
            <a:r>
              <a:rPr lang="es-ES" dirty="0" err="1" smtClean="0"/>
              <a:t>egin</a:t>
            </a:r>
            <a:r>
              <a:rPr lang="es-ES" dirty="0" smtClean="0"/>
              <a:t> </a:t>
            </a:r>
            <a:r>
              <a:rPr lang="es-ES" dirty="0" err="1" smtClean="0"/>
              <a:t>behar</a:t>
            </a:r>
            <a:r>
              <a:rPr lang="es-ES" dirty="0" smtClean="0"/>
              <a:t> </a:t>
            </a:r>
            <a:r>
              <a:rPr lang="es-ES" dirty="0" err="1" smtClean="0"/>
              <a:t>dira</a:t>
            </a:r>
            <a:r>
              <a:rPr lang="es-ES" dirty="0" smtClean="0"/>
              <a:t>.</a:t>
            </a:r>
            <a:endParaRPr lang="es-ES" dirty="0"/>
          </a:p>
        </p:txBody>
      </p:sp>
      <p:sp>
        <p:nvSpPr>
          <p:cNvPr id="4" name="3 Marcador de número de diapositiva"/>
          <p:cNvSpPr>
            <a:spLocks noGrp="1"/>
          </p:cNvSpPr>
          <p:nvPr>
            <p:ph type="sldNum" sz="quarter" idx="10"/>
          </p:nvPr>
        </p:nvSpPr>
        <p:spPr/>
        <p:txBody>
          <a:bodyPr/>
          <a:lstStyle/>
          <a:p>
            <a:pPr>
              <a:defRPr/>
            </a:pPr>
            <a:fld id="{0FF8673E-DEAB-49A5-A971-2289EF22CECD}" type="slidenum">
              <a:rPr lang="es-ES" smtClean="0">
                <a:solidFill>
                  <a:prstClr val="black"/>
                </a:solidFill>
              </a:rPr>
              <a:pPr>
                <a:defRPr/>
              </a:pPr>
              <a:t>9</a:t>
            </a:fld>
            <a:endParaRPr lang="es-ES">
              <a:solidFill>
                <a:prstClr val="black"/>
              </a:solidFill>
            </a:endParaRPr>
          </a:p>
        </p:txBody>
      </p:sp>
    </p:spTree>
    <p:extLst>
      <p:ext uri="{BB962C8B-B14F-4D97-AF65-F5344CB8AC3E}">
        <p14:creationId xmlns:p14="http://schemas.microsoft.com/office/powerpoint/2010/main" val="25904747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4" name="3B33EDE9-9423-4829-8EB1-3CF2B89F22E2" descr="A0C906B2-1E21-4B76-9682-5B3575CFFF5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38" y="5367338"/>
            <a:ext cx="9136062"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1 Título"/>
          <p:cNvSpPr>
            <a:spLocks noGrp="1"/>
          </p:cNvSpPr>
          <p:nvPr>
            <p:ph type="ctrTitle"/>
          </p:nvPr>
        </p:nvSpPr>
        <p:spPr>
          <a:xfrm>
            <a:off x="685800" y="1412776"/>
            <a:ext cx="7772400" cy="2187675"/>
          </a:xfrm>
        </p:spPr>
        <p:txBody>
          <a:bodyPr/>
          <a:lstStyle>
            <a:lvl1pPr>
              <a:defRPr lang="es-ES" sz="4400" kern="1200" dirty="0">
                <a:solidFill>
                  <a:schemeClr val="tx2"/>
                </a:solidFill>
                <a:latin typeface="Arial Black" pitchFamily="34" charset="0"/>
                <a:ea typeface="+mn-ea"/>
                <a:cs typeface="+mn-cs"/>
              </a:defRPr>
            </a:lvl1pPr>
          </a:lstStyle>
          <a:p>
            <a:r>
              <a:rPr lang="es-ES" dirty="0" smtClean="0"/>
              <a:t>Haga clic para modificar el estilo de título del patrón</a:t>
            </a:r>
            <a:endParaRPr lang="es-ES" dirty="0"/>
          </a:p>
        </p:txBody>
      </p:sp>
      <p:sp>
        <p:nvSpPr>
          <p:cNvPr id="3" name="2 Subtítulo"/>
          <p:cNvSpPr>
            <a:spLocks noGrp="1"/>
          </p:cNvSpPr>
          <p:nvPr>
            <p:ph type="subTitle" idx="1"/>
          </p:nvPr>
        </p:nvSpPr>
        <p:spPr>
          <a:xfrm>
            <a:off x="1375569" y="3789040"/>
            <a:ext cx="6400800" cy="1296144"/>
          </a:xfrm>
          <a:prstGeom prst="rect">
            <a:avLst/>
          </a:prstGeom>
        </p:spPr>
        <p:txBody>
          <a:bodyPr/>
          <a:lstStyle>
            <a:lvl1pPr marL="0" indent="0" algn="ct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dirty="0" smtClean="0"/>
              <a:t>Haga clic para modificar el estilo de subtítulo del patrón</a:t>
            </a:r>
            <a:endParaRPr lang="es-ES" dirty="0"/>
          </a:p>
        </p:txBody>
      </p:sp>
    </p:spTree>
    <p:extLst>
      <p:ext uri="{BB962C8B-B14F-4D97-AF65-F5344CB8AC3E}">
        <p14:creationId xmlns:p14="http://schemas.microsoft.com/office/powerpoint/2010/main" val="3494006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2" name="2 Marcador de contenido"/>
          <p:cNvSpPr txBox="1">
            <a:spLocks/>
          </p:cNvSpPr>
          <p:nvPr userDrawn="1"/>
        </p:nvSpPr>
        <p:spPr bwMode="auto">
          <a:xfrm>
            <a:off x="536972" y="1484784"/>
            <a:ext cx="8067476"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20000"/>
              </a:spcBef>
              <a:buClr>
                <a:schemeClr val="tx2">
                  <a:lumMod val="50000"/>
                </a:schemeClr>
              </a:buClr>
              <a:buFontTx/>
              <a:buChar char="•"/>
              <a:defRPr/>
            </a:pPr>
            <a:r>
              <a:rPr lang="es-ES" sz="3200" dirty="0" smtClean="0">
                <a:solidFill>
                  <a:srgbClr val="000000"/>
                </a:solidFill>
                <a:latin typeface="Arial Unicode MS" pitchFamily="34" charset="-128"/>
              </a:rPr>
              <a:t>Haga clic para modificar el estilo de texto del patrón</a:t>
            </a:r>
          </a:p>
          <a:p>
            <a:pPr lvl="1">
              <a:spcBef>
                <a:spcPct val="20000"/>
              </a:spcBef>
              <a:buClr>
                <a:schemeClr val="tx2">
                  <a:lumMod val="75000"/>
                </a:schemeClr>
              </a:buClr>
              <a:buFontTx/>
              <a:buChar char="–"/>
              <a:defRPr/>
            </a:pPr>
            <a:r>
              <a:rPr lang="es-ES" sz="2800" dirty="0" smtClean="0">
                <a:solidFill>
                  <a:srgbClr val="000000"/>
                </a:solidFill>
                <a:latin typeface="Arial Unicode MS" pitchFamily="34" charset="-128"/>
              </a:rPr>
              <a:t>Segundo nivel</a:t>
            </a:r>
          </a:p>
          <a:p>
            <a:pPr lvl="2">
              <a:spcBef>
                <a:spcPct val="20000"/>
              </a:spcBef>
              <a:buClr>
                <a:schemeClr val="tx2">
                  <a:lumMod val="50000"/>
                </a:schemeClr>
              </a:buClr>
              <a:buFontTx/>
              <a:buChar char="•"/>
              <a:defRPr/>
            </a:pPr>
            <a:r>
              <a:rPr lang="es-ES" dirty="0" smtClean="0">
                <a:solidFill>
                  <a:srgbClr val="000000"/>
                </a:solidFill>
                <a:latin typeface="Arial Unicode MS" pitchFamily="34" charset="-128"/>
              </a:rPr>
              <a:t>Tercer nivel</a:t>
            </a:r>
          </a:p>
          <a:p>
            <a:pPr lvl="3">
              <a:spcBef>
                <a:spcPct val="20000"/>
              </a:spcBef>
              <a:buClr>
                <a:schemeClr val="tx2">
                  <a:lumMod val="75000"/>
                </a:schemeClr>
              </a:buClr>
              <a:buFontTx/>
              <a:buChar char="–"/>
              <a:defRPr/>
            </a:pPr>
            <a:r>
              <a:rPr lang="es-ES" sz="2000" dirty="0" smtClean="0">
                <a:solidFill>
                  <a:srgbClr val="000000"/>
                </a:solidFill>
                <a:latin typeface="Arial Unicode MS" pitchFamily="34" charset="-128"/>
              </a:rPr>
              <a:t>Cuarto nivel</a:t>
            </a:r>
          </a:p>
          <a:p>
            <a:pPr lvl="4">
              <a:spcBef>
                <a:spcPct val="20000"/>
              </a:spcBef>
              <a:buClr>
                <a:schemeClr val="tx2">
                  <a:lumMod val="75000"/>
                </a:schemeClr>
              </a:buClr>
              <a:buFontTx/>
              <a:buChar char="»"/>
              <a:defRPr/>
            </a:pPr>
            <a:r>
              <a:rPr lang="es-ES" sz="2000" dirty="0" smtClean="0">
                <a:solidFill>
                  <a:srgbClr val="000000"/>
                </a:solidFill>
                <a:latin typeface="Arial Unicode MS" pitchFamily="34" charset="-128"/>
              </a:rPr>
              <a:t>Quinto nivel</a:t>
            </a:r>
          </a:p>
        </p:txBody>
      </p:sp>
      <p:sp>
        <p:nvSpPr>
          <p:cNvPr id="3" name="1 Título"/>
          <p:cNvSpPr txBox="1">
            <a:spLocks/>
          </p:cNvSpPr>
          <p:nvPr userDrawn="1"/>
        </p:nvSpPr>
        <p:spPr bwMode="auto">
          <a:xfrm>
            <a:off x="684213" y="26064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r>
              <a:rPr lang="es-ES" sz="4000" dirty="0" smtClean="0">
                <a:solidFill>
                  <a:schemeClr val="tx2"/>
                </a:solidFill>
                <a:latin typeface="Arial Black" pitchFamily="34" charset="0"/>
              </a:rPr>
              <a:t>Haga clic para modificar el estilo de título del patrón</a:t>
            </a:r>
          </a:p>
        </p:txBody>
      </p:sp>
      <p:pic>
        <p:nvPicPr>
          <p:cNvPr id="4" name="3B33EDE9-9423-4829-8EB1-3CF2B89F22E2" descr="A0C906B2-1E21-4B76-9682-5B3575CFFF5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38" y="5367338"/>
            <a:ext cx="9136062"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82375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ítulo y objetos">
    <p:spTree>
      <p:nvGrpSpPr>
        <p:cNvPr id="1" name=""/>
        <p:cNvGrpSpPr/>
        <p:nvPr/>
      </p:nvGrpSpPr>
      <p:grpSpPr>
        <a:xfrm>
          <a:off x="0" y="0"/>
          <a:ext cx="0" cy="0"/>
          <a:chOff x="0" y="0"/>
          <a:chExt cx="0" cy="0"/>
        </a:xfrm>
      </p:grpSpPr>
      <p:sp>
        <p:nvSpPr>
          <p:cNvPr id="3" name="1 Título"/>
          <p:cNvSpPr txBox="1">
            <a:spLocks/>
          </p:cNvSpPr>
          <p:nvPr userDrawn="1"/>
        </p:nvSpPr>
        <p:spPr bwMode="auto">
          <a:xfrm>
            <a:off x="1331913" y="333375"/>
            <a:ext cx="71294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defRPr/>
            </a:pPr>
            <a:r>
              <a:rPr lang="es-ES" sz="4400" dirty="0" smtClean="0">
                <a:solidFill>
                  <a:schemeClr val="tx2"/>
                </a:solidFill>
                <a:latin typeface="Arial Black" pitchFamily="34" charset="0"/>
              </a:rPr>
              <a:t>Ideas clave</a:t>
            </a:r>
          </a:p>
        </p:txBody>
      </p:sp>
      <p:pic>
        <p:nvPicPr>
          <p:cNvPr id="4" name="3B33EDE9-9423-4829-8EB1-3CF2B89F22E2" descr="A0C906B2-1E21-4B76-9682-5B3575CFFF5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38" y="5367338"/>
            <a:ext cx="9136062"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447" y="20638"/>
            <a:ext cx="1035050" cy="14557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2 Marcador de contenido"/>
          <p:cNvSpPr txBox="1">
            <a:spLocks/>
          </p:cNvSpPr>
          <p:nvPr userDrawn="1"/>
        </p:nvSpPr>
        <p:spPr bwMode="auto">
          <a:xfrm>
            <a:off x="536972" y="1484784"/>
            <a:ext cx="8067476"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457200" indent="-457200">
              <a:spcBef>
                <a:spcPct val="20000"/>
              </a:spcBef>
              <a:buClr>
                <a:schemeClr val="tx2">
                  <a:lumMod val="50000"/>
                </a:schemeClr>
              </a:buClr>
              <a:buFont typeface="Wingdings" pitchFamily="2" charset="2"/>
              <a:buChar char="ü"/>
              <a:defRPr/>
            </a:pPr>
            <a:r>
              <a:rPr lang="es-ES" sz="3200" dirty="0" smtClean="0">
                <a:solidFill>
                  <a:srgbClr val="000000"/>
                </a:solidFill>
                <a:latin typeface="Arial Unicode MS" pitchFamily="34" charset="-128"/>
              </a:rPr>
              <a:t>Idea clave</a:t>
            </a:r>
            <a:r>
              <a:rPr lang="es-ES" sz="3200" baseline="0" dirty="0" smtClean="0">
                <a:solidFill>
                  <a:srgbClr val="000000"/>
                </a:solidFill>
                <a:latin typeface="Arial Unicode MS" pitchFamily="34" charset="-128"/>
              </a:rPr>
              <a:t> 1</a:t>
            </a:r>
          </a:p>
          <a:p>
            <a:pPr marL="457200" indent="-457200">
              <a:spcBef>
                <a:spcPct val="20000"/>
              </a:spcBef>
              <a:buClr>
                <a:schemeClr val="tx2">
                  <a:lumMod val="50000"/>
                </a:schemeClr>
              </a:buClr>
              <a:buFont typeface="Wingdings" pitchFamily="2" charset="2"/>
              <a:buChar char="ü"/>
              <a:defRPr/>
            </a:pPr>
            <a:r>
              <a:rPr lang="es-ES" sz="3200" baseline="0" dirty="0" smtClean="0">
                <a:solidFill>
                  <a:srgbClr val="000000"/>
                </a:solidFill>
                <a:latin typeface="Arial Unicode MS" pitchFamily="34" charset="-128"/>
              </a:rPr>
              <a:t>Idea clave 2</a:t>
            </a:r>
          </a:p>
        </p:txBody>
      </p:sp>
    </p:spTree>
    <p:extLst>
      <p:ext uri="{BB962C8B-B14F-4D97-AF65-F5344CB8AC3E}">
        <p14:creationId xmlns:p14="http://schemas.microsoft.com/office/powerpoint/2010/main" val="3971260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sz="4000"/>
            </a:lvl1pPr>
          </a:lstStyle>
          <a:p>
            <a:r>
              <a:rPr lang="es-ES" dirty="0" smtClean="0"/>
              <a:t>Haga clic para modificar el estilo de título del patrón</a:t>
            </a:r>
            <a:endParaRPr lang="es-ES" dirty="0"/>
          </a:p>
        </p:txBody>
      </p:sp>
      <p:sp>
        <p:nvSpPr>
          <p:cNvPr id="3" name="3 Marcador de fecha"/>
          <p:cNvSpPr>
            <a:spLocks noGrp="1"/>
          </p:cNvSpPr>
          <p:nvPr>
            <p:ph type="dt" sz="half" idx="10"/>
          </p:nvPr>
        </p:nvSpPr>
        <p:spPr>
          <a:xfrm>
            <a:off x="457200" y="6356350"/>
            <a:ext cx="2133600" cy="365125"/>
          </a:xfrm>
          <a:prstGeom prst="rect">
            <a:avLst/>
          </a:prstGeom>
        </p:spPr>
        <p:txBody>
          <a:bodyPr/>
          <a:lstStyle>
            <a:lvl1pPr>
              <a:defRPr/>
            </a:lvl1pPr>
          </a:lstStyle>
          <a:p>
            <a:pPr>
              <a:defRPr/>
            </a:pPr>
            <a:fld id="{25AC52FD-2590-418F-B853-56C0691D2CA8}" type="datetimeFigureOut">
              <a:rPr lang="es-ES"/>
              <a:pPr>
                <a:defRPr/>
              </a:pPr>
              <a:t>05/07/2018</a:t>
            </a:fld>
            <a:endParaRPr lang="es-ES"/>
          </a:p>
        </p:txBody>
      </p:sp>
      <p:sp>
        <p:nvSpPr>
          <p:cNvPr id="4" name="4 Marcador de pie de página"/>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78D1966-7F7B-4234-99CE-166EF6C5EC51}" type="slidenum">
              <a:rPr lang="es-ES"/>
              <a:pPr>
                <a:defRPr/>
              </a:pPr>
              <a:t>‹Nº›</a:t>
            </a:fld>
            <a:endParaRPr lang="es-ES"/>
          </a:p>
        </p:txBody>
      </p:sp>
    </p:spTree>
    <p:extLst>
      <p:ext uri="{BB962C8B-B14F-4D97-AF65-F5344CB8AC3E}">
        <p14:creationId xmlns:p14="http://schemas.microsoft.com/office/powerpoint/2010/main" val="862356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a:xfrm>
            <a:off x="457200" y="6356350"/>
            <a:ext cx="2133600" cy="365125"/>
          </a:xfrm>
          <a:prstGeom prst="rect">
            <a:avLst/>
          </a:prstGeom>
        </p:spPr>
        <p:txBody>
          <a:bodyPr/>
          <a:lstStyle>
            <a:lvl1pPr>
              <a:defRPr/>
            </a:lvl1pPr>
          </a:lstStyle>
          <a:p>
            <a:pPr>
              <a:defRPr/>
            </a:pPr>
            <a:fld id="{588B1711-CBEC-4B81-BBD0-B11A6F678385}" type="datetimeFigureOut">
              <a:rPr lang="es-ES"/>
              <a:pPr>
                <a:defRPr/>
              </a:pPr>
              <a:t>05/07/2018</a:t>
            </a:fld>
            <a:endParaRPr lang="es-ES"/>
          </a:p>
        </p:txBody>
      </p:sp>
      <p:sp>
        <p:nvSpPr>
          <p:cNvPr id="3" name="4 Marcador de pie de página"/>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1EA0F827-DEC1-4D10-9BEA-49F4941E463C}" type="slidenum">
              <a:rPr lang="es-ES"/>
              <a:pPr>
                <a:defRPr/>
              </a:pPr>
              <a:t>‹Nº›</a:t>
            </a:fld>
            <a:endParaRPr lang="es-ES"/>
          </a:p>
        </p:txBody>
      </p:sp>
    </p:spTree>
    <p:extLst>
      <p:ext uri="{BB962C8B-B14F-4D97-AF65-F5344CB8AC3E}">
        <p14:creationId xmlns:p14="http://schemas.microsoft.com/office/powerpoint/2010/main" val="2801436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5613" y="188640"/>
            <a:ext cx="8229600" cy="1143000"/>
          </a:xfrm>
        </p:spPr>
        <p:txBody>
          <a:bodyPr/>
          <a:lstStyle>
            <a:lvl1pPr>
              <a:defRPr lang="es-ES" sz="4000" kern="1200" dirty="0">
                <a:solidFill>
                  <a:schemeClr val="tx2"/>
                </a:solidFill>
                <a:latin typeface="Arial Black" pitchFamily="34" charset="0"/>
                <a:ea typeface="+mn-ea"/>
                <a:cs typeface="+mn-cs"/>
              </a:defRPr>
            </a:lvl1pPr>
          </a:lstStyle>
          <a:p>
            <a:r>
              <a:rPr lang="es-ES" dirty="0" smtClean="0"/>
              <a:t>Haga clic para modificar el estilo de título del patrón</a:t>
            </a:r>
            <a:endParaRPr lang="es-ES" dirty="0"/>
          </a:p>
        </p:txBody>
      </p:sp>
      <p:sp>
        <p:nvSpPr>
          <p:cNvPr id="9" name="8 CuadroTexto"/>
          <p:cNvSpPr txBox="1"/>
          <p:nvPr userDrawn="1"/>
        </p:nvSpPr>
        <p:spPr>
          <a:xfrm>
            <a:off x="611560" y="1484784"/>
            <a:ext cx="7920880" cy="4031873"/>
          </a:xfrm>
          <a:prstGeom prst="rect">
            <a:avLst/>
          </a:prstGeom>
          <a:noFill/>
        </p:spPr>
        <p:txBody>
          <a:bodyPr wrap="square" rtlCol="0">
            <a:spAutoFit/>
          </a:bodyPr>
          <a:lstStyle/>
          <a:p>
            <a:pPr marL="457200" indent="-457200">
              <a:buClr>
                <a:schemeClr val="tx2">
                  <a:lumMod val="50000"/>
                </a:schemeClr>
              </a:buClr>
              <a:buFont typeface="Arial" pitchFamily="34" charset="0"/>
              <a:buChar char="•"/>
            </a:pPr>
            <a:r>
              <a:rPr lang="es-ES" sz="3200" kern="1200" baseline="0" dirty="0" smtClean="0">
                <a:solidFill>
                  <a:srgbClr val="000000"/>
                </a:solidFill>
                <a:latin typeface="Arial Unicode MS" pitchFamily="34" charset="-128"/>
                <a:ea typeface="+mn-ea"/>
                <a:cs typeface="+mn-cs"/>
              </a:rPr>
              <a:t>Viñeta 1</a:t>
            </a:r>
          </a:p>
          <a:p>
            <a:pPr marL="457200" indent="-457200">
              <a:buClr>
                <a:schemeClr val="tx2">
                  <a:lumMod val="50000"/>
                </a:schemeClr>
              </a:buClr>
              <a:buFont typeface="Arial" pitchFamily="34" charset="0"/>
              <a:buChar char="•"/>
            </a:pPr>
            <a:r>
              <a:rPr lang="es-ES" sz="3200" kern="1200" baseline="0" dirty="0" smtClean="0">
                <a:solidFill>
                  <a:srgbClr val="000000"/>
                </a:solidFill>
                <a:latin typeface="Arial Unicode MS" pitchFamily="34" charset="-128"/>
                <a:ea typeface="+mn-ea"/>
                <a:cs typeface="+mn-cs"/>
              </a:rPr>
              <a:t>Viñeta 2</a:t>
            </a: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smtClean="0">
              <a:solidFill>
                <a:srgbClr val="000000"/>
              </a:solidFill>
              <a:latin typeface="Arial Unicode MS" pitchFamily="34" charset="-128"/>
              <a:ea typeface="+mn-ea"/>
              <a:cs typeface="+mn-cs"/>
            </a:endParaRPr>
          </a:p>
          <a:p>
            <a:pPr marL="457200" indent="-457200">
              <a:buClr>
                <a:schemeClr val="tx2">
                  <a:lumMod val="50000"/>
                </a:schemeClr>
              </a:buClr>
              <a:buFont typeface="Arial" pitchFamily="34" charset="0"/>
              <a:buChar char="•"/>
            </a:pPr>
            <a:endParaRPr lang="es-ES" sz="3200" kern="1200" baseline="0" dirty="0">
              <a:solidFill>
                <a:srgbClr val="000000"/>
              </a:solidFill>
              <a:latin typeface="Arial Unicode MS" pitchFamily="34" charset="-128"/>
              <a:ea typeface="+mn-ea"/>
              <a:cs typeface="+mn-cs"/>
            </a:endParaRPr>
          </a:p>
        </p:txBody>
      </p:sp>
    </p:spTree>
    <p:extLst>
      <p:ext uri="{BB962C8B-B14F-4D97-AF65-F5344CB8AC3E}">
        <p14:creationId xmlns:p14="http://schemas.microsoft.com/office/powerpoint/2010/main" val="31147675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38550" y="404664"/>
            <a:ext cx="8229600" cy="1143000"/>
          </a:xfrm>
        </p:spPr>
        <p:txBody>
          <a:bodyPr/>
          <a:lstStyle>
            <a:lvl1pPr>
              <a:defRPr lang="es-ES" sz="4000" kern="1200" dirty="0">
                <a:solidFill>
                  <a:schemeClr val="tx2"/>
                </a:solidFill>
                <a:latin typeface="Arial Black" pitchFamily="34" charset="0"/>
                <a:ea typeface="+mn-ea"/>
                <a:cs typeface="+mn-cs"/>
              </a:defRPr>
            </a:lvl1pPr>
          </a:lstStyle>
          <a:p>
            <a:r>
              <a:rPr lang="es-ES" dirty="0" smtClean="0"/>
              <a:t>Haga clic para modificar el estilo de título del patrón</a:t>
            </a:r>
            <a:endParaRPr lang="es-ES" dirty="0"/>
          </a:p>
        </p:txBody>
      </p:sp>
      <p:grpSp>
        <p:nvGrpSpPr>
          <p:cNvPr id="4" name="Group 7"/>
          <p:cNvGrpSpPr>
            <a:grpSpLocks/>
          </p:cNvGrpSpPr>
          <p:nvPr userDrawn="1"/>
        </p:nvGrpSpPr>
        <p:grpSpPr bwMode="auto">
          <a:xfrm>
            <a:off x="5611639" y="2251323"/>
            <a:ext cx="3168650" cy="3065463"/>
            <a:chOff x="3035" y="1570"/>
            <a:chExt cx="2204" cy="2158"/>
          </a:xfrm>
        </p:grpSpPr>
        <p:pic>
          <p:nvPicPr>
            <p:cNvPr id="5" name="Picture 8"/>
            <p:cNvPicPr>
              <a:picLocks noChangeAspect="1" noChangeArrowheads="1"/>
            </p:cNvPicPr>
            <p:nvPr>
              <p:custDataLst>
                <p:tags r:id="rId1"/>
              </p:custDataLst>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t="15010"/>
            <a:stretch>
              <a:fillRect/>
            </a:stretch>
          </p:blipFill>
          <p:spPr bwMode="auto">
            <a:xfrm>
              <a:off x="3035" y="1933"/>
              <a:ext cx="2126" cy="1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 Box 9"/>
            <p:cNvSpPr txBox="1">
              <a:spLocks noChangeArrowheads="1"/>
            </p:cNvSpPr>
            <p:nvPr/>
          </p:nvSpPr>
          <p:spPr bwMode="auto">
            <a:xfrm>
              <a:off x="3107" y="1570"/>
              <a:ext cx="2132" cy="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defRPr/>
              </a:pPr>
              <a:r>
                <a:rPr lang="es-ES" b="1" i="1" smtClean="0">
                  <a:latin typeface="Verdana" pitchFamily="34" charset="0"/>
                </a:rPr>
                <a:t>Eskerrik asko!!</a:t>
              </a:r>
            </a:p>
          </p:txBody>
        </p:sp>
      </p:grpSp>
    </p:spTree>
    <p:extLst>
      <p:ext uri="{BB962C8B-B14F-4D97-AF65-F5344CB8AC3E}">
        <p14:creationId xmlns:p14="http://schemas.microsoft.com/office/powerpoint/2010/main" val="405594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6_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lang="es-ES" sz="3600" kern="1200" dirty="0">
                <a:solidFill>
                  <a:schemeClr val="tx2"/>
                </a:solidFill>
                <a:latin typeface="Arial Black" pitchFamily="34" charset="0"/>
                <a:ea typeface="+mn-ea"/>
                <a:cs typeface="+mn-cs"/>
              </a:defRPr>
            </a:lvl1pPr>
          </a:lstStyle>
          <a:p>
            <a:r>
              <a:rPr lang="es-ES" dirty="0" smtClean="0"/>
              <a:t>Haga clic para modificar el estilo de título del patrón</a:t>
            </a:r>
            <a:endParaRPr lang="es-ES" dirty="0"/>
          </a:p>
        </p:txBody>
      </p:sp>
      <p:sp>
        <p:nvSpPr>
          <p:cNvPr id="3" name="Rectangle 4"/>
          <p:cNvSpPr>
            <a:spLocks noGrp="1" noChangeArrowheads="1"/>
          </p:cNvSpPr>
          <p:nvPr>
            <p:ph type="dt" sz="half" idx="10"/>
            <p:custDataLst>
              <p:tags r:id="rId1"/>
            </p:custDataLst>
          </p:nvPr>
        </p:nvSpPr>
        <p:spPr>
          <a:xfrm>
            <a:off x="457200" y="6356350"/>
            <a:ext cx="2133600" cy="365125"/>
          </a:xfrm>
          <a:prstGeom prst="rect">
            <a:avLst/>
          </a:prstGeom>
        </p:spPr>
        <p:txBody>
          <a:bodyPr/>
          <a:lstStyle>
            <a:lvl1pPr>
              <a:defRPr/>
            </a:lvl1pPr>
          </a:lstStyle>
          <a:p>
            <a:pPr>
              <a:defRPr/>
            </a:pPr>
            <a:endParaRPr lang="es-ES"/>
          </a:p>
        </p:txBody>
      </p:sp>
      <p:sp>
        <p:nvSpPr>
          <p:cNvPr id="4" name="Rectangle 5"/>
          <p:cNvSpPr>
            <a:spLocks noGrp="1" noChangeArrowheads="1"/>
          </p:cNvSpPr>
          <p:nvPr>
            <p:ph type="ftr" sz="quarter" idx="11"/>
            <p:custDataLst>
              <p:tags r:id="rId2"/>
            </p:custDataLst>
          </p:nvPr>
        </p:nvSpPr>
        <p:spPr>
          <a:xfrm>
            <a:off x="3124200" y="6356350"/>
            <a:ext cx="2895600" cy="365125"/>
          </a:xfrm>
          <a:prstGeom prst="rect">
            <a:avLst/>
          </a:prstGeom>
        </p:spPr>
        <p:txBody>
          <a:bodyPr/>
          <a:lstStyle>
            <a:lvl1pPr>
              <a:defRPr/>
            </a:lvl1pPr>
          </a:lstStyle>
          <a:p>
            <a:pPr>
              <a:defRPr/>
            </a:pPr>
            <a:endParaRPr lang="es-ES"/>
          </a:p>
        </p:txBody>
      </p:sp>
      <p:sp>
        <p:nvSpPr>
          <p:cNvPr id="5" name="Rectangle 6"/>
          <p:cNvSpPr>
            <a:spLocks noGrp="1" noChangeArrowheads="1"/>
          </p:cNvSpPr>
          <p:nvPr>
            <p:ph type="sldNum" sz="quarter" idx="12"/>
            <p:custDataLst>
              <p:tags r:id="rId3"/>
            </p:custDataLst>
          </p:nvPr>
        </p:nvSpPr>
        <p:spPr>
          <a:xfrm>
            <a:off x="6553200" y="6356350"/>
            <a:ext cx="2133600" cy="365125"/>
          </a:xfrm>
          <a:prstGeom prst="rect">
            <a:avLst/>
          </a:prstGeom>
        </p:spPr>
        <p:txBody>
          <a:bodyPr/>
          <a:lstStyle>
            <a:lvl1pPr>
              <a:defRPr/>
            </a:lvl1pPr>
          </a:lstStyle>
          <a:p>
            <a:pPr>
              <a:defRPr/>
            </a:pPr>
            <a:fld id="{3AD5B54B-F40E-4440-9BFD-8345DD8E3759}" type="slidenum">
              <a:rPr lang="es-ES"/>
              <a:pPr>
                <a:defRPr/>
              </a:pPr>
              <a:t>‹Nº›</a:t>
            </a:fld>
            <a:endParaRPr lang="es-ES"/>
          </a:p>
        </p:txBody>
      </p:sp>
      <p:sp>
        <p:nvSpPr>
          <p:cNvPr id="6" name="Rectangle 3"/>
          <p:cNvSpPr>
            <a:spLocks noGrp="1" noChangeArrowheads="1"/>
          </p:cNvSpPr>
          <p:nvPr>
            <p:ph idx="4294967295"/>
          </p:nvPr>
        </p:nvSpPr>
        <p:spPr bwMode="auto">
          <a:xfrm>
            <a:off x="611560" y="1484784"/>
            <a:ext cx="7992888" cy="396044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Clr>
                <a:schemeClr val="tx2">
                  <a:lumMod val="50000"/>
                </a:schemeClr>
              </a:buClr>
            </a:pPr>
            <a:r>
              <a:rPr lang="es-ES" dirty="0">
                <a:latin typeface="Arial Unicode MS" pitchFamily="34" charset="-128"/>
              </a:rPr>
              <a:t>Viñeta 1</a:t>
            </a:r>
          </a:p>
          <a:p>
            <a:pPr>
              <a:buClr>
                <a:schemeClr val="tx2">
                  <a:lumMod val="50000"/>
                </a:schemeClr>
              </a:buClr>
            </a:pPr>
            <a:r>
              <a:rPr lang="es-ES" dirty="0">
                <a:latin typeface="Arial Unicode MS" pitchFamily="34" charset="-128"/>
              </a:rPr>
              <a:t>Viñeta 2</a:t>
            </a:r>
          </a:p>
          <a:p>
            <a:pPr>
              <a:buClr>
                <a:schemeClr val="tx2">
                  <a:lumMod val="50000"/>
                </a:schemeClr>
              </a:buClr>
            </a:pPr>
            <a:r>
              <a:rPr lang="es-ES" dirty="0">
                <a:latin typeface="Arial Unicode MS" pitchFamily="34" charset="-128"/>
              </a:rPr>
              <a:t>Viñeta </a:t>
            </a:r>
            <a:r>
              <a:rPr lang="es-ES" dirty="0" smtClean="0">
                <a:latin typeface="Arial Unicode MS" pitchFamily="34" charset="-128"/>
              </a:rPr>
              <a:t>3</a:t>
            </a:r>
            <a:endParaRPr lang="es-ES" dirty="0">
              <a:latin typeface="Arial Unicode MS" pitchFamily="34" charset="-128"/>
            </a:endParaRPr>
          </a:p>
          <a:p>
            <a:pPr>
              <a:buClr>
                <a:schemeClr val="tx2">
                  <a:lumMod val="50000"/>
                </a:schemeClr>
              </a:buClr>
            </a:pPr>
            <a:r>
              <a:rPr lang="es-ES" dirty="0">
                <a:latin typeface="Arial Unicode MS" pitchFamily="34" charset="-128"/>
              </a:rPr>
              <a:t>Viñeta 4</a:t>
            </a:r>
          </a:p>
          <a:p>
            <a:pPr>
              <a:buClr>
                <a:schemeClr val="tx2">
                  <a:lumMod val="50000"/>
                </a:schemeClr>
              </a:buClr>
            </a:pPr>
            <a:r>
              <a:rPr lang="es-ES" dirty="0">
                <a:latin typeface="Arial Unicode MS" pitchFamily="34" charset="-128"/>
              </a:rPr>
              <a:t>Viñeta 5</a:t>
            </a:r>
          </a:p>
          <a:p>
            <a:pPr>
              <a:buClr>
                <a:schemeClr val="tx2">
                  <a:lumMod val="50000"/>
                </a:schemeClr>
              </a:buClr>
            </a:pPr>
            <a:r>
              <a:rPr lang="es-ES" dirty="0">
                <a:latin typeface="Arial Unicode MS" pitchFamily="34" charset="-128"/>
              </a:rPr>
              <a:t>Viñeta 6</a:t>
            </a:r>
          </a:p>
          <a:p>
            <a:pPr>
              <a:buFontTx/>
              <a:buNone/>
            </a:pPr>
            <a:endParaRPr lang="es-ES" dirty="0" smtClean="0"/>
          </a:p>
          <a:p>
            <a:endParaRPr lang="es-ES" dirty="0" smtClean="0"/>
          </a:p>
        </p:txBody>
      </p:sp>
    </p:spTree>
    <p:extLst>
      <p:ext uri="{BB962C8B-B14F-4D97-AF65-F5344CB8AC3E}">
        <p14:creationId xmlns:p14="http://schemas.microsoft.com/office/powerpoint/2010/main" val="3275117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dirty="0" smtClean="0"/>
              <a:t>Titulo de estilo de diapositiva</a:t>
            </a:r>
          </a:p>
        </p:txBody>
      </p:sp>
      <p:pic>
        <p:nvPicPr>
          <p:cNvPr id="1027" name="3B33EDE9-9423-4829-8EB1-3CF2B89F22E2" descr="A0C906B2-1E21-4B76-9682-5B3575CFFF5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938" y="5367338"/>
            <a:ext cx="9136062"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72" r:id="rId1"/>
    <p:sldLayoutId id="2147483873" r:id="rId2"/>
    <p:sldLayoutId id="2147483874" r:id="rId3"/>
    <p:sldLayoutId id="2147483879" r:id="rId4"/>
    <p:sldLayoutId id="2147483880" r:id="rId5"/>
    <p:sldLayoutId id="2147483885" r:id="rId6"/>
    <p:sldLayoutId id="2147483887" r:id="rId7"/>
    <p:sldLayoutId id="2147483889" r:id="rId8"/>
  </p:sldLayoutIdLst>
  <p:txStyles>
    <p:titleStyle>
      <a:lvl1pPr algn="ctr" rtl="0" eaLnBrk="0" fontAlgn="base" hangingPunct="0">
        <a:spcBef>
          <a:spcPct val="0"/>
        </a:spcBef>
        <a:spcAft>
          <a:spcPct val="0"/>
        </a:spcAft>
        <a:defRPr lang="es-ES" sz="4400" kern="1200" dirty="0" smtClean="0">
          <a:solidFill>
            <a:schemeClr val="tx2"/>
          </a:solidFill>
          <a:latin typeface="Arial Black" pitchFamily="34" charset="0"/>
          <a:ea typeface="+mn-ea"/>
          <a:cs typeface="+mn-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hyperlink" Target="https://www.aemps.gob.es/informa/notasInformativas/medicamentosUsoHumano/seguridad/2013/NI-MUH_FV_20-2013-hierro_intravenoso.htm" TargetMode="Externa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s://www.google.es/url?sa=i&amp;rct=j&amp;q=&amp;esrc=s&amp;source=images&amp;cd=&amp;ved=0ahUKEwjd1cG0q-7ZAhXDVhQKHSlQDjoQjRwIBg&amp;url=https://fotky-foto.cz/fotobanka/kreslene-vektorove-zarovky(4-4588711)/&amp;psig=AOvVaw1L9-Sx_6krrWy4f62zYtM_&amp;ust=1521203656231665" TargetMode="Externa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s://www.google.es/url?sa=i&amp;rct=j&amp;q=&amp;esrc=s&amp;source=images&amp;cd=&amp;ved=0ahUKEwjd1cG0q-7ZAhXDVhQKHSlQDjoQjRwIBg&amp;url=https://fotky-foto.cz/fotobanka/kreslene-vektorove-zarovky(4-4588711)/&amp;psig=AOvVaw1L9-Sx_6krrWy4f62zYtM_&amp;ust=1521203656231665" TargetMode="Externa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s://www.google.es/url?sa=i&amp;rct=j&amp;q=&amp;esrc=s&amp;source=images&amp;cd=&amp;ved=0ahUKEwjd1cG0q-7ZAhXDVhQKHSlQDjoQjRwIBg&amp;url=https://fotky-foto.cz/fotobanka/kreslene-vektorove-zarovky(4-4588711)/&amp;psig=AOvVaw1L9-Sx_6krrWy4f62zYtM_&amp;ust=1521203656231665" TargetMode="Externa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s://www.google.es/url?sa=i&amp;rct=j&amp;q=&amp;esrc=s&amp;source=images&amp;cd=&amp;ved=0ahUKEwjd1cG0q-7ZAhXDVhQKHSlQDjoQjRwIBg&amp;url=https://fotky-foto.cz/fotobanka/kreslene-vektorove-zarovky(4-4588711)/&amp;psig=AOvVaw1L9-Sx_6krrWy4f62zYtM_&amp;ust=1521203656231665" TargetMode="Externa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hyperlink" Target="http://www.euskadi.eus/contenidos/informacion/cevime_infac_2018/eu_def/adjuntos/INFAC-Vol-26-4_burdina-B12-bitamina-anemia.pdf"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custDataLst>
              <p:tags r:id="rId2"/>
            </p:custDataLst>
          </p:nvPr>
        </p:nvSpPr>
        <p:spPr>
          <a:xfrm>
            <a:off x="0" y="764704"/>
            <a:ext cx="9144000" cy="3816424"/>
          </a:xfrm>
        </p:spPr>
        <p:txBody>
          <a:bodyPr/>
          <a:lstStyle/>
          <a:p>
            <a:r>
              <a:rPr lang="es-ES_tradnl" dirty="0" smtClean="0"/>
              <a:t/>
            </a:r>
            <a:br>
              <a:rPr lang="es-ES_tradnl" dirty="0" smtClean="0"/>
            </a:br>
            <a:r>
              <a:rPr lang="es-ES" b="1" dirty="0" smtClean="0"/>
              <a:t>BURDINAREN ETA B12 BITAMINAREN ESKASIAGATIKO ANEMIEN TRATAMENDUA</a:t>
            </a:r>
            <a:br>
              <a:rPr lang="es-ES" b="1" dirty="0" smtClean="0"/>
            </a:br>
            <a:r>
              <a:rPr lang="es-ES_tradnl" sz="1100" dirty="0" smtClean="0">
                <a:solidFill>
                  <a:schemeClr val="tx2"/>
                </a:solidFill>
                <a:latin typeface="Arial Black" pitchFamily="34" charset="0"/>
              </a:rPr>
              <a:t/>
            </a:r>
            <a:br>
              <a:rPr lang="es-ES_tradnl" sz="1100" dirty="0" smtClean="0">
                <a:solidFill>
                  <a:schemeClr val="tx2"/>
                </a:solidFill>
                <a:latin typeface="Arial Black" pitchFamily="34" charset="0"/>
              </a:rPr>
            </a:br>
            <a:r>
              <a:rPr lang="es-ES_tradnl" dirty="0" smtClean="0">
                <a:solidFill>
                  <a:schemeClr val="tx2"/>
                </a:solidFill>
                <a:latin typeface="Arial Black" pitchFamily="34" charset="0"/>
              </a:rPr>
              <a:t/>
            </a:r>
            <a:br>
              <a:rPr lang="es-ES_tradnl" dirty="0" smtClean="0">
                <a:solidFill>
                  <a:schemeClr val="tx2"/>
                </a:solidFill>
                <a:latin typeface="Arial Black" pitchFamily="34" charset="0"/>
              </a:rPr>
            </a:br>
            <a:r>
              <a:rPr lang="es-ES" b="1" dirty="0"/>
              <a:t>26 LIBURUKIA, 4</a:t>
            </a:r>
            <a:r>
              <a:rPr lang="es-ES" b="1" dirty="0" smtClean="0"/>
              <a:t> </a:t>
            </a:r>
            <a:r>
              <a:rPr lang="es-ES" b="1" dirty="0" err="1" smtClean="0"/>
              <a:t>Zk</a:t>
            </a:r>
            <a:r>
              <a:rPr lang="es-ES" b="1" dirty="0" smtClean="0"/>
              <a:t> </a:t>
            </a:r>
            <a:r>
              <a:rPr lang="es-ES" b="1" dirty="0"/>
              <a:t>2018</a:t>
            </a:r>
            <a:r>
              <a:rPr lang="es-ES" b="1" dirty="0" smtClean="0"/>
              <a:t/>
            </a:r>
            <a:br>
              <a:rPr lang="es-ES" b="1" dirty="0" smtClean="0"/>
            </a:br>
            <a:endParaRPr lang="es-ES" dirty="0" smtClean="0">
              <a:solidFill>
                <a:schemeClr val="tx2"/>
              </a:solidFill>
              <a:latin typeface="Arial Black" pitchFamily="34" charset="0"/>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467544" y="404664"/>
            <a:ext cx="7835105" cy="48879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239050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80528" y="0"/>
            <a:ext cx="9577064" cy="1115616"/>
          </a:xfrm>
        </p:spPr>
        <p:txBody>
          <a:bodyPr/>
          <a:lstStyle/>
          <a:p>
            <a:r>
              <a:rPr lang="es-ES" sz="3200" dirty="0" err="1" smtClean="0"/>
              <a:t>Noiz</a:t>
            </a:r>
            <a:r>
              <a:rPr lang="es-ES" sz="3200" dirty="0" smtClean="0"/>
              <a:t> </a:t>
            </a:r>
            <a:r>
              <a:rPr lang="es-ES" sz="3200" dirty="0" err="1" smtClean="0"/>
              <a:t>eman</a:t>
            </a:r>
            <a:r>
              <a:rPr lang="es-ES" sz="3200" dirty="0" smtClean="0"/>
              <a:t> </a:t>
            </a:r>
            <a:r>
              <a:rPr lang="es-ES" sz="3200" dirty="0" err="1" smtClean="0"/>
              <a:t>burdina</a:t>
            </a:r>
            <a:r>
              <a:rPr lang="es-ES" sz="3200" dirty="0" smtClean="0"/>
              <a:t> </a:t>
            </a:r>
            <a:r>
              <a:rPr lang="es-ES" sz="3200" dirty="0" err="1" smtClean="0"/>
              <a:t>zain</a:t>
            </a:r>
            <a:r>
              <a:rPr lang="es-ES" sz="3200" dirty="0" smtClean="0"/>
              <a:t> </a:t>
            </a:r>
            <a:r>
              <a:rPr lang="es-ES" sz="3200" dirty="0" err="1" smtClean="0"/>
              <a:t>barnetik</a:t>
            </a:r>
            <a:r>
              <a:rPr lang="es-ES" sz="3200" dirty="0" smtClean="0"/>
              <a:t> (ZB)? (I)</a:t>
            </a:r>
            <a:endParaRPr lang="es-ES" sz="3200" dirty="0">
              <a:solidFill>
                <a:schemeClr val="tx2"/>
              </a:solidFill>
            </a:endParaRPr>
          </a:p>
        </p:txBody>
      </p:sp>
      <p:sp>
        <p:nvSpPr>
          <p:cNvPr id="19459" name="Rectangle 3"/>
          <p:cNvSpPr>
            <a:spLocks noGrp="1" noChangeArrowheads="1"/>
          </p:cNvSpPr>
          <p:nvPr>
            <p:ph idx="4294967295"/>
          </p:nvPr>
        </p:nvSpPr>
        <p:spPr bwMode="auto">
          <a:xfrm>
            <a:off x="251520" y="908720"/>
            <a:ext cx="8712968" cy="432048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es-ES" sz="1800" dirty="0">
                <a:latin typeface="Arial" panose="020B0604020202020204" pitchFamily="34" charset="0"/>
                <a:cs typeface="Arial" panose="020B0604020202020204" pitchFamily="34" charset="0"/>
              </a:rPr>
              <a:t>AF </a:t>
            </a:r>
            <a:r>
              <a:rPr lang="es-ES" sz="1800" dirty="0" err="1">
                <a:latin typeface="Arial" panose="020B0604020202020204" pitchFamily="34" charset="0"/>
                <a:cs typeface="Arial" panose="020B0604020202020204" pitchFamily="34" charset="0"/>
              </a:rPr>
              <a:t>duten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gaixo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gehienek</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bestelako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erikortasunik</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ez</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badute</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burdina-tratamendua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ahotik</a:t>
            </a:r>
            <a:r>
              <a:rPr lang="es-ES" sz="1800" dirty="0">
                <a:latin typeface="Arial" panose="020B0604020202020204" pitchFamily="34" charset="0"/>
                <a:cs typeface="Arial" panose="020B0604020202020204" pitchFamily="34" charset="0"/>
              </a:rPr>
              <a:t> jaso </a:t>
            </a:r>
            <a:r>
              <a:rPr lang="es-ES" sz="1800" dirty="0" err="1">
                <a:latin typeface="Arial" panose="020B0604020202020204" pitchFamily="34" charset="0"/>
                <a:cs typeface="Arial" panose="020B0604020202020204" pitchFamily="34" charset="0"/>
              </a:rPr>
              <a:t>dezakete</a:t>
            </a:r>
            <a:r>
              <a:rPr lang="es-ES" sz="1800" dirty="0">
                <a:latin typeface="Arial" panose="020B0604020202020204" pitchFamily="34" charset="0"/>
                <a:cs typeface="Arial" panose="020B0604020202020204" pitchFamily="34" charset="0"/>
              </a:rPr>
              <a:t>.</a:t>
            </a:r>
          </a:p>
          <a:p>
            <a:pPr algn="just"/>
            <a:r>
              <a:rPr lang="es-ES" sz="1800" dirty="0" err="1" smtClean="0">
                <a:latin typeface="Arial" panose="020B0604020202020204" pitchFamily="34" charset="0"/>
                <a:cs typeface="Arial" panose="020B0604020202020204" pitchFamily="34" charset="0"/>
              </a:rPr>
              <a:t>Azken</a:t>
            </a:r>
            <a:r>
              <a:rPr lang="es-ES" sz="1800" dirty="0" smtClean="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urteotan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toxikotasun-profil</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hobeak</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dituzten</a:t>
            </a:r>
            <a:r>
              <a:rPr lang="es-ES" sz="1800" dirty="0">
                <a:latin typeface="Arial" panose="020B0604020202020204" pitchFamily="34" charset="0"/>
                <a:cs typeface="Arial" panose="020B0604020202020204" pitchFamily="34" charset="0"/>
              </a:rPr>
              <a:t> ZB </a:t>
            </a:r>
            <a:r>
              <a:rPr lang="es-ES" sz="1800" dirty="0" err="1">
                <a:latin typeface="Arial" panose="020B0604020202020204" pitchFamily="34" charset="0"/>
                <a:cs typeface="Arial" panose="020B0604020202020204" pitchFamily="34" charset="0"/>
              </a:rPr>
              <a:t>burdina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formulazio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berriak</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daudenez</a:t>
            </a:r>
            <a:r>
              <a:rPr lang="es-ES" sz="1800" dirty="0">
                <a:latin typeface="Arial" panose="020B0604020202020204" pitchFamily="34" charset="0"/>
                <a:cs typeface="Arial" panose="020B0604020202020204" pitchFamily="34" charset="0"/>
              </a:rPr>
              <a:t>, ZB </a:t>
            </a:r>
            <a:r>
              <a:rPr lang="es-ES" sz="1800" dirty="0" err="1">
                <a:latin typeface="Arial" panose="020B0604020202020204" pitchFamily="34" charset="0"/>
                <a:cs typeface="Arial" panose="020B0604020202020204" pitchFamily="34" charset="0"/>
              </a:rPr>
              <a:t>burdina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erabiltzeko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gomendioak</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zabaltzen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joan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dira</a:t>
            </a:r>
            <a:r>
              <a:rPr lang="es-ES" sz="1800" dirty="0">
                <a:latin typeface="Arial" panose="020B0604020202020204" pitchFamily="34" charset="0"/>
                <a:cs typeface="Arial" panose="020B0604020202020204" pitchFamily="34" charset="0"/>
              </a:rPr>
              <a:t>, eta </a:t>
            </a:r>
            <a:r>
              <a:rPr lang="es-ES" sz="1800" dirty="0" err="1">
                <a:latin typeface="Arial" panose="020B0604020202020204" pitchFamily="34" charset="0"/>
                <a:cs typeface="Arial" panose="020B0604020202020204" pitchFamily="34" charset="0"/>
              </a:rPr>
              <a:t>egoera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hauek</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barne</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hartzen</a:t>
            </a:r>
            <a:r>
              <a:rPr lang="es-ES" sz="1800" dirty="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dituzte</a:t>
            </a:r>
            <a:r>
              <a:rPr lang="es-ES" sz="1800" dirty="0" smtClean="0">
                <a:latin typeface="Arial" panose="020B0604020202020204" pitchFamily="34" charset="0"/>
                <a:cs typeface="Arial" panose="020B0604020202020204" pitchFamily="34" charset="0"/>
              </a:rPr>
              <a:t>: </a:t>
            </a:r>
            <a:r>
              <a:rPr lang="es-ES" sz="1600" dirty="0" smtClean="0">
                <a:latin typeface="Arial" panose="020B0604020202020204" pitchFamily="34" charset="0"/>
                <a:cs typeface="Arial" panose="020B0604020202020204" pitchFamily="34" charset="0"/>
              </a:rPr>
              <a:t> </a:t>
            </a:r>
            <a:endParaRPr lang="es-ES" sz="1600" dirty="0">
              <a:latin typeface="Arial" panose="020B0604020202020204" pitchFamily="34" charset="0"/>
              <a:cs typeface="Arial" panose="020B0604020202020204" pitchFamily="34" charset="0"/>
            </a:endParaRPr>
          </a:p>
          <a:p>
            <a:pPr lvl="1" algn="just">
              <a:buFont typeface="Courier New" panose="02070309020205020404" pitchFamily="49" charset="0"/>
              <a:buChar char="o"/>
            </a:pPr>
            <a:r>
              <a:rPr lang="es-ES" sz="1600" dirty="0" err="1">
                <a:latin typeface="Arial" panose="020B0604020202020204" pitchFamily="34" charset="0"/>
                <a:cs typeface="Arial" panose="020B0604020202020204" pitchFamily="34" charset="0"/>
              </a:rPr>
              <a:t>Burdina</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ahotik</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hartzeko</a:t>
            </a:r>
            <a:r>
              <a:rPr lang="es-ES" sz="1600" dirty="0">
                <a:latin typeface="Arial" panose="020B0604020202020204" pitchFamily="34" charset="0"/>
                <a:cs typeface="Arial" panose="020B0604020202020204" pitchFamily="34" charset="0"/>
              </a:rPr>
              <a:t> terapia </a:t>
            </a:r>
            <a:r>
              <a:rPr lang="es-ES" sz="1600" dirty="0" err="1">
                <a:latin typeface="Arial" panose="020B0604020202020204" pitchFamily="34" charset="0"/>
                <a:cs typeface="Arial" panose="020B0604020202020204" pitchFamily="34" charset="0"/>
              </a:rPr>
              <a:t>toleratzen</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ez</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denean</a:t>
            </a:r>
            <a:endParaRPr lang="es-ES" sz="1600" dirty="0">
              <a:latin typeface="Arial" panose="020B0604020202020204" pitchFamily="34" charset="0"/>
              <a:cs typeface="Arial" panose="020B0604020202020204" pitchFamily="34" charset="0"/>
            </a:endParaRPr>
          </a:p>
          <a:p>
            <a:pPr lvl="1" algn="just">
              <a:buFont typeface="Courier New" panose="02070309020205020404" pitchFamily="49" charset="0"/>
              <a:buChar char="o"/>
            </a:pPr>
            <a:r>
              <a:rPr lang="es-ES" sz="1600" dirty="0" err="1">
                <a:latin typeface="Arial" panose="020B0604020202020204" pitchFamily="34" charset="0"/>
                <a:cs typeface="Arial" panose="020B0604020202020204" pitchFamily="34" charset="0"/>
              </a:rPr>
              <a:t>Burdina</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azkar</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lehengoratzea</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behar</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klinikoa</a:t>
            </a:r>
            <a:r>
              <a:rPr lang="es-ES" sz="1600" dirty="0">
                <a:latin typeface="Arial" panose="020B0604020202020204" pitchFamily="34" charset="0"/>
                <a:cs typeface="Arial" panose="020B0604020202020204" pitchFamily="34" charset="0"/>
              </a:rPr>
              <a:t> </a:t>
            </a:r>
            <a:r>
              <a:rPr lang="es-ES" sz="1600" dirty="0" err="1" smtClean="0">
                <a:latin typeface="Arial" panose="020B0604020202020204" pitchFamily="34" charset="0"/>
                <a:cs typeface="Arial" panose="020B0604020202020204" pitchFamily="34" charset="0"/>
              </a:rPr>
              <a:t>denean</a:t>
            </a:r>
            <a:r>
              <a:rPr lang="es-ES" sz="1600" dirty="0" smtClean="0">
                <a:latin typeface="Arial" panose="020B0604020202020204" pitchFamily="34" charset="0"/>
                <a:cs typeface="Arial" panose="020B0604020202020204" pitchFamily="34" charset="0"/>
              </a:rPr>
              <a:t> </a:t>
            </a:r>
            <a:endParaRPr lang="es-ES" sz="1600" dirty="0">
              <a:latin typeface="Arial" panose="020B0604020202020204" pitchFamily="34" charset="0"/>
              <a:cs typeface="Arial" panose="020B0604020202020204" pitchFamily="34" charset="0"/>
            </a:endParaRPr>
          </a:p>
          <a:p>
            <a:pPr lvl="1" algn="just">
              <a:buFont typeface="Courier New" panose="02070309020205020404" pitchFamily="49" charset="0"/>
              <a:buChar char="o"/>
            </a:pPr>
            <a:r>
              <a:rPr lang="es-ES" sz="1600" dirty="0" err="1">
                <a:latin typeface="Arial" panose="020B0604020202020204" pitchFamily="34" charset="0"/>
                <a:cs typeface="Arial" panose="020B0604020202020204" pitchFamily="34" charset="0"/>
              </a:rPr>
              <a:t>Ahotik</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hartzeko</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burdina-prestakinak</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eraginkorrak</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ez</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direnean</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urdail</a:t>
            </a:r>
            <a:r>
              <a:rPr lang="es-ES" sz="1600" dirty="0">
                <a:latin typeface="Arial" panose="020B0604020202020204" pitchFamily="34" charset="0"/>
                <a:cs typeface="Arial" panose="020B0604020202020204" pitchFamily="34" charset="0"/>
              </a:rPr>
              <a:t> eta </a:t>
            </a:r>
            <a:r>
              <a:rPr lang="es-ES" sz="1600" dirty="0" err="1">
                <a:latin typeface="Arial" panose="020B0604020202020204" pitchFamily="34" charset="0"/>
                <a:cs typeface="Arial" panose="020B0604020202020204" pitchFamily="34" charset="0"/>
              </a:rPr>
              <a:t>duodenoko</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kirurgia</a:t>
            </a:r>
            <a:r>
              <a:rPr lang="es-ES" sz="1600" dirty="0">
                <a:latin typeface="Arial" panose="020B0604020202020204" pitchFamily="34" charset="0"/>
                <a:cs typeface="Arial" panose="020B0604020202020204" pitchFamily="34" charset="0"/>
              </a:rPr>
              <a:t>, H. pylori </a:t>
            </a:r>
            <a:r>
              <a:rPr lang="es-ES" sz="1600" dirty="0" err="1">
                <a:latin typeface="Arial" panose="020B0604020202020204" pitchFamily="34" charset="0"/>
                <a:cs typeface="Arial" panose="020B0604020202020204" pitchFamily="34" charset="0"/>
              </a:rPr>
              <a:t>infekzioa</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gaixotasun</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zeliakoa</a:t>
            </a:r>
            <a:r>
              <a:rPr lang="es-ES" sz="1600" dirty="0">
                <a:latin typeface="Arial" panose="020B0604020202020204" pitchFamily="34" charset="0"/>
                <a:cs typeface="Arial" panose="020B0604020202020204" pitchFamily="34" charset="0"/>
              </a:rPr>
              <a:t>, gastritis </a:t>
            </a:r>
            <a:r>
              <a:rPr lang="es-ES" sz="1600" dirty="0" err="1">
                <a:latin typeface="Arial" panose="020B0604020202020204" pitchFamily="34" charset="0"/>
                <a:cs typeface="Arial" panose="020B0604020202020204" pitchFamily="34" charset="0"/>
              </a:rPr>
              <a:t>atrofiko</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autoimmunea</a:t>
            </a:r>
            <a:r>
              <a:rPr lang="es-ES" sz="1600" dirty="0">
                <a:latin typeface="Arial" panose="020B0604020202020204" pitchFamily="34" charset="0"/>
                <a:cs typeface="Arial" panose="020B0604020202020204" pitchFamily="34" charset="0"/>
              </a:rPr>
              <a:t>, HGI </a:t>
            </a:r>
            <a:r>
              <a:rPr lang="es-ES" sz="1600" dirty="0" err="1">
                <a:latin typeface="Arial" panose="020B0604020202020204" pitchFamily="34" charset="0"/>
                <a:cs typeface="Arial" panose="020B0604020202020204" pitchFamily="34" charset="0"/>
              </a:rPr>
              <a:t>aktiboa</a:t>
            </a:r>
            <a:endParaRPr lang="es-ES" sz="1600" dirty="0">
              <a:latin typeface="Arial" panose="020B0604020202020204" pitchFamily="34" charset="0"/>
              <a:cs typeface="Arial" panose="020B0604020202020204" pitchFamily="34" charset="0"/>
            </a:endParaRPr>
          </a:p>
          <a:p>
            <a:pPr lvl="1" algn="just">
              <a:buFont typeface="Courier New" panose="02070309020205020404" pitchFamily="49" charset="0"/>
              <a:buChar char="o"/>
            </a:pPr>
            <a:r>
              <a:rPr lang="es-ES" sz="1600" dirty="0" err="1">
                <a:latin typeface="Arial" panose="020B0604020202020204" pitchFamily="34" charset="0"/>
                <a:cs typeface="Arial" panose="020B0604020202020204" pitchFamily="34" charset="0"/>
              </a:rPr>
              <a:t>Beste</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batzuk</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giltzurruneko</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gaixotasun</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kronikoa</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dutenak</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edo</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minbizia-tratamenduan</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daudenak</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eritropoiesiaren</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estimulatzaileekin</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bihotz-gutxiegitasuna</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dutenak</a:t>
            </a:r>
            <a:r>
              <a:rPr lang="es-ES" sz="1600" dirty="0">
                <a:latin typeface="Arial" panose="020B0604020202020204" pitchFamily="34" charset="0"/>
                <a:cs typeface="Arial" panose="020B0604020202020204" pitchFamily="34" charset="0"/>
              </a:rPr>
              <a:t>, </a:t>
            </a:r>
            <a:r>
              <a:rPr lang="es-ES" sz="1600" dirty="0" err="1" smtClean="0">
                <a:latin typeface="Arial" panose="020B0604020202020204" pitchFamily="34" charset="0"/>
                <a:cs typeface="Arial" panose="020B0604020202020204" pitchFamily="34" charset="0"/>
              </a:rPr>
              <a:t>etab</a:t>
            </a:r>
            <a:r>
              <a:rPr lang="es-ES" sz="1600" dirty="0" smtClean="0">
                <a:latin typeface="Arial" panose="020B0604020202020204" pitchFamily="34" charset="0"/>
                <a:cs typeface="Arial" panose="020B0604020202020204" pitchFamily="34" charset="0"/>
              </a:rPr>
              <a:t>.</a:t>
            </a:r>
          </a:p>
          <a:p>
            <a:pPr algn="just">
              <a:buFont typeface="Arial" panose="020B0604020202020204" pitchFamily="34" charset="0"/>
              <a:buChar char="•"/>
            </a:pPr>
            <a:r>
              <a:rPr lang="es-ES" sz="1800" dirty="0">
                <a:latin typeface="Arial" panose="020B0604020202020204" pitchFamily="34" charset="0"/>
                <a:cs typeface="Arial" panose="020B0604020202020204" pitchFamily="34" charset="0"/>
              </a:rPr>
              <a:t>ZB </a:t>
            </a:r>
            <a:r>
              <a:rPr lang="es-ES" sz="1800" dirty="0" err="1">
                <a:latin typeface="Arial" panose="020B0604020202020204" pitchFamily="34" charset="0"/>
                <a:cs typeface="Arial" panose="020B0604020202020204" pitchFamily="34" charset="0"/>
              </a:rPr>
              <a:t>burdina-formulazio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ezberdinek</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antzeko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eraginkortasuna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dute</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Kontrako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ondorioak</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hauek</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dira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nagusiki</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azaleko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asaldurak</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goragalea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sukarra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muskuluetako</a:t>
            </a:r>
            <a:r>
              <a:rPr lang="es-ES" sz="1800" dirty="0">
                <a:latin typeface="Arial" panose="020B0604020202020204" pitchFamily="34" charset="0"/>
                <a:cs typeface="Arial" panose="020B0604020202020204" pitchFamily="34" charset="0"/>
              </a:rPr>
              <a:t> mina eta, oso </a:t>
            </a:r>
            <a:r>
              <a:rPr lang="es-ES" sz="1800" dirty="0" err="1">
                <a:latin typeface="Arial" panose="020B0604020202020204" pitchFamily="34" charset="0"/>
                <a:cs typeface="Arial" panose="020B0604020202020204" pitchFamily="34" charset="0"/>
              </a:rPr>
              <a:t>gutxitan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hipersentikortasun-erreakzio</a:t>
            </a:r>
            <a:r>
              <a:rPr lang="es-ES" sz="1800" dirty="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larriak</a:t>
            </a:r>
            <a:r>
              <a:rPr lang="es-ES" sz="1800" dirty="0" smtClean="0">
                <a:latin typeface="Arial" panose="020B0604020202020204" pitchFamily="34" charset="0"/>
                <a:cs typeface="Arial" panose="020B0604020202020204" pitchFamily="34" charset="0"/>
              </a:rPr>
              <a:t>.</a:t>
            </a:r>
            <a:endParaRPr lang="es-ES" sz="1800" dirty="0">
              <a:latin typeface="Arial" panose="020B0604020202020204" pitchFamily="34" charset="0"/>
              <a:cs typeface="Arial" panose="020B0604020202020204" pitchFamily="34" charset="0"/>
            </a:endParaRPr>
          </a:p>
          <a:p>
            <a:pPr lvl="1" algn="just">
              <a:buFont typeface="Arial" panose="020B0604020202020204" pitchFamily="34" charset="0"/>
              <a:buChar char="•"/>
            </a:pPr>
            <a:endParaRPr lang="es-E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09391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0528" y="29083"/>
            <a:ext cx="9468544" cy="1143000"/>
          </a:xfrm>
        </p:spPr>
        <p:txBody>
          <a:bodyPr/>
          <a:lstStyle/>
          <a:p>
            <a:r>
              <a:rPr lang="es-ES" sz="3200" dirty="0" err="1"/>
              <a:t>Noiz</a:t>
            </a:r>
            <a:r>
              <a:rPr lang="es-ES" sz="3200" dirty="0"/>
              <a:t> </a:t>
            </a:r>
            <a:r>
              <a:rPr lang="es-ES" sz="3200" dirty="0" err="1"/>
              <a:t>eman</a:t>
            </a:r>
            <a:r>
              <a:rPr lang="es-ES" sz="3200" dirty="0"/>
              <a:t> </a:t>
            </a:r>
            <a:r>
              <a:rPr lang="es-ES" sz="3200" dirty="0" err="1"/>
              <a:t>burdina</a:t>
            </a:r>
            <a:r>
              <a:rPr lang="es-ES" sz="3200" dirty="0"/>
              <a:t> </a:t>
            </a:r>
            <a:r>
              <a:rPr lang="es-ES" sz="3200" dirty="0" err="1"/>
              <a:t>zain</a:t>
            </a:r>
            <a:r>
              <a:rPr lang="es-ES" sz="3200" dirty="0"/>
              <a:t> </a:t>
            </a:r>
            <a:r>
              <a:rPr lang="es-ES" sz="3200" dirty="0" err="1"/>
              <a:t>barnetik</a:t>
            </a:r>
            <a:r>
              <a:rPr lang="es-ES" sz="3200" dirty="0"/>
              <a:t> (ZB</a:t>
            </a:r>
            <a:r>
              <a:rPr lang="es-ES" sz="3200" dirty="0" smtClean="0"/>
              <a:t>)?(II)</a:t>
            </a:r>
            <a:endParaRPr lang="es-ES" sz="3200" dirty="0"/>
          </a:p>
        </p:txBody>
      </p:sp>
      <p:sp>
        <p:nvSpPr>
          <p:cNvPr id="3" name="2 Marcador de contenido"/>
          <p:cNvSpPr>
            <a:spLocks noGrp="1"/>
          </p:cNvSpPr>
          <p:nvPr>
            <p:ph idx="4294967295"/>
          </p:nvPr>
        </p:nvSpPr>
        <p:spPr>
          <a:xfrm>
            <a:off x="107504" y="908720"/>
            <a:ext cx="8712968" cy="4104456"/>
          </a:xfrm>
        </p:spPr>
        <p:txBody>
          <a:bodyPr/>
          <a:lstStyle/>
          <a:p>
            <a:pPr algn="just"/>
            <a:r>
              <a:rPr lang="es-ES" sz="1800" dirty="0" smtClean="0">
                <a:latin typeface="Arial" panose="020B0604020202020204" pitchFamily="34" charset="0"/>
                <a:cs typeface="Arial" panose="020B0604020202020204" pitchFamily="34" charset="0"/>
              </a:rPr>
              <a:t>MEA </a:t>
            </a:r>
            <a:r>
              <a:rPr lang="es-ES" sz="1800" dirty="0" err="1">
                <a:latin typeface="Arial" panose="020B0604020202020204" pitchFamily="34" charset="0"/>
                <a:cs typeface="Arial" panose="020B0604020202020204" pitchFamily="34" charset="0"/>
              </a:rPr>
              <a:t>ondorioztatu</a:t>
            </a:r>
            <a:r>
              <a:rPr lang="es-ES" sz="1800" dirty="0">
                <a:latin typeface="Arial" panose="020B0604020202020204" pitchFamily="34" charset="0"/>
                <a:cs typeface="Arial" panose="020B0604020202020204" pitchFamily="34" charset="0"/>
              </a:rPr>
              <a:t> da ZB </a:t>
            </a:r>
            <a:r>
              <a:rPr lang="es-ES" sz="1800" dirty="0" err="1">
                <a:latin typeface="Arial" panose="020B0604020202020204" pitchFamily="34" charset="0"/>
                <a:cs typeface="Arial" panose="020B0604020202020204" pitchFamily="34" charset="0"/>
              </a:rPr>
              <a:t>burdinaz</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osatutako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prestakinek</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onura-arrisku</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balantze</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ona</a:t>
            </a:r>
            <a:r>
              <a:rPr lang="es-ES" sz="1800" dirty="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dutela</a:t>
            </a:r>
            <a:r>
              <a:rPr lang="es-ES" sz="1800" dirty="0" smtClean="0">
                <a:latin typeface="Arial" panose="020B0604020202020204" pitchFamily="34" charset="0"/>
                <a:cs typeface="Arial" panose="020B0604020202020204" pitchFamily="34" charset="0"/>
              </a:rPr>
              <a:t>. </a:t>
            </a:r>
            <a:endParaRPr lang="es-ES" sz="1800" dirty="0">
              <a:latin typeface="Arial" panose="020B0604020202020204" pitchFamily="34" charset="0"/>
              <a:cs typeface="Arial" panose="020B0604020202020204" pitchFamily="34" charset="0"/>
            </a:endParaRPr>
          </a:p>
          <a:p>
            <a:pPr algn="just"/>
            <a:r>
              <a:rPr lang="es-ES" sz="1800" dirty="0" err="1" smtClean="0">
                <a:latin typeface="Arial" panose="020B0604020202020204" pitchFamily="34" charset="0"/>
                <a:cs typeface="Arial" panose="020B0604020202020204" pitchFamily="34" charset="0"/>
              </a:rPr>
              <a:t>Erreakzio</a:t>
            </a:r>
            <a:r>
              <a:rPr lang="es-ES" sz="1800" dirty="0" smtClean="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alergikoak</a:t>
            </a:r>
            <a:r>
              <a:rPr lang="es-ES" sz="1800" dirty="0" smtClean="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goiz</a:t>
            </a:r>
            <a:r>
              <a:rPr lang="es-ES" sz="1800" dirty="0" smtClean="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identifikatzeko</a:t>
            </a:r>
            <a:r>
              <a:rPr lang="es-ES" sz="1800" dirty="0" smtClean="0">
                <a:latin typeface="Arial" panose="020B0604020202020204" pitchFamily="34" charset="0"/>
                <a:cs typeface="Arial" panose="020B0604020202020204" pitchFamily="34" charset="0"/>
              </a:rPr>
              <a:t> eta </a:t>
            </a:r>
            <a:r>
              <a:rPr lang="es-ES" sz="1800" dirty="0" err="1" smtClean="0">
                <a:latin typeface="Arial" panose="020B0604020202020204" pitchFamily="34" charset="0"/>
                <a:cs typeface="Arial" panose="020B0604020202020204" pitchFamily="34" charset="0"/>
              </a:rPr>
              <a:t>berehala</a:t>
            </a:r>
            <a:r>
              <a:rPr lang="es-ES" sz="1800" dirty="0" smtClean="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tratatzeko</a:t>
            </a:r>
            <a:r>
              <a:rPr lang="es-ES" sz="1800" dirty="0" smtClean="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neurri</a:t>
            </a:r>
            <a:r>
              <a:rPr lang="es-ES" sz="1800" dirty="0" smtClean="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espezifikoak</a:t>
            </a:r>
            <a:r>
              <a:rPr lang="es-ES" sz="1800" dirty="0" smtClean="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hartu</a:t>
            </a:r>
            <a:r>
              <a:rPr lang="es-ES" sz="1800" dirty="0" smtClean="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behar</a:t>
            </a:r>
            <a:r>
              <a:rPr lang="es-ES" sz="1800" dirty="0" smtClean="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badira</a:t>
            </a:r>
            <a:r>
              <a:rPr lang="es-ES" sz="1800" dirty="0" smtClean="0">
                <a:latin typeface="Arial" panose="020B0604020202020204" pitchFamily="34" charset="0"/>
                <a:cs typeface="Arial" panose="020B0604020202020204" pitchFamily="34" charset="0"/>
              </a:rPr>
              <a:t> </a:t>
            </a:r>
            <a:r>
              <a:rPr lang="es-ES" sz="1800" dirty="0">
                <a:latin typeface="Arial" panose="020B0604020202020204" pitchFamily="34" charset="0"/>
                <a:cs typeface="Arial" panose="020B0604020202020204" pitchFamily="34" charset="0"/>
              </a:rPr>
              <a:t>ere. </a:t>
            </a:r>
            <a:r>
              <a:rPr lang="es-ES" sz="1800" dirty="0" err="1">
                <a:latin typeface="Arial" panose="020B0604020202020204" pitchFamily="34" charset="0"/>
                <a:cs typeface="Arial" panose="020B0604020202020204" pitchFamily="34" charset="0"/>
              </a:rPr>
              <a:t>Ildo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horretatik</a:t>
            </a:r>
            <a:r>
              <a:rPr lang="es-ES" sz="1800" dirty="0">
                <a:latin typeface="Arial" panose="020B0604020202020204" pitchFamily="34" charset="0"/>
                <a:cs typeface="Arial" panose="020B0604020202020204" pitchFamily="34" charset="0"/>
              </a:rPr>
              <a:t>, </a:t>
            </a:r>
            <a:r>
              <a:rPr lang="es-ES" sz="1800" u="sng" dirty="0" smtClean="0">
                <a:latin typeface="Arial" panose="020B0604020202020204" pitchFamily="34" charset="0"/>
                <a:cs typeface="Arial" panose="020B0604020202020204" pitchFamily="34" charset="0"/>
                <a:hlinkClick r:id="rId2"/>
              </a:rPr>
              <a:t>2013ko </a:t>
            </a:r>
            <a:r>
              <a:rPr lang="es-ES" sz="1800" u="sng" dirty="0" err="1" smtClean="0">
                <a:latin typeface="Arial" panose="020B0604020202020204" pitchFamily="34" charset="0"/>
                <a:cs typeface="Arial" panose="020B0604020202020204" pitchFamily="34" charset="0"/>
                <a:hlinkClick r:id="rId2"/>
              </a:rPr>
              <a:t>oharrak</a:t>
            </a:r>
            <a:r>
              <a:rPr lang="es-ES" sz="1800" u="sng" dirty="0" smtClean="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gomendatzen</a:t>
            </a:r>
            <a:r>
              <a:rPr lang="es-ES" sz="1800" dirty="0" smtClean="0">
                <a:latin typeface="Arial" panose="020B0604020202020204" pitchFamily="34" charset="0"/>
                <a:cs typeface="Arial" panose="020B0604020202020204" pitchFamily="34" charset="0"/>
              </a:rPr>
              <a:t> du  :</a:t>
            </a:r>
          </a:p>
          <a:p>
            <a:pPr lvl="1" algn="just">
              <a:buFont typeface="Courier New" panose="02070309020205020404" pitchFamily="49" charset="0"/>
              <a:buChar char="o"/>
            </a:pPr>
            <a:r>
              <a:rPr lang="es-ES" sz="1600" dirty="0" err="1">
                <a:latin typeface="Arial" panose="020B0604020202020204" pitchFamily="34" charset="0"/>
                <a:cs typeface="Arial" panose="020B0604020202020204" pitchFamily="34" charset="0"/>
              </a:rPr>
              <a:t>Prestakin</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horiek</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hipersentikortasun-erreakzioen</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kontrako</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premiazko</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tratamenduak</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berehala</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eskura</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daitezkeen</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tokian</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baino</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ez</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dira</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erabili</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behar</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ospitaleko</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erabilera</a:t>
            </a:r>
            <a:r>
              <a:rPr lang="es-ES" sz="1600" dirty="0">
                <a:latin typeface="Arial" panose="020B0604020202020204" pitchFamily="34" charset="0"/>
                <a:cs typeface="Arial" panose="020B0604020202020204" pitchFamily="34" charset="0"/>
              </a:rPr>
              <a:t>)</a:t>
            </a:r>
          </a:p>
          <a:p>
            <a:pPr lvl="1" algn="just">
              <a:buFont typeface="Courier New" panose="02070309020205020404" pitchFamily="49" charset="0"/>
              <a:buChar char="o"/>
            </a:pPr>
            <a:r>
              <a:rPr lang="es-ES" sz="1600" dirty="0" err="1">
                <a:latin typeface="Arial" panose="020B0604020202020204" pitchFamily="34" charset="0"/>
                <a:cs typeface="Arial" panose="020B0604020202020204" pitchFamily="34" charset="0"/>
              </a:rPr>
              <a:t>Gaixoa</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zaindu</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behar</a:t>
            </a:r>
            <a:r>
              <a:rPr lang="es-ES" sz="1600" dirty="0">
                <a:latin typeface="Arial" panose="020B0604020202020204" pitchFamily="34" charset="0"/>
                <a:cs typeface="Arial" panose="020B0604020202020204" pitchFamily="34" charset="0"/>
              </a:rPr>
              <a:t> da, 30 </a:t>
            </a:r>
            <a:r>
              <a:rPr lang="es-ES" sz="1600" dirty="0" err="1">
                <a:latin typeface="Arial" panose="020B0604020202020204" pitchFamily="34" charset="0"/>
                <a:cs typeface="Arial" panose="020B0604020202020204" pitchFamily="34" charset="0"/>
              </a:rPr>
              <a:t>minutuz</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behintzat</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dosia</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eman</a:t>
            </a:r>
            <a:r>
              <a:rPr lang="es-ES" sz="1600" dirty="0">
                <a:latin typeface="Arial" panose="020B0604020202020204" pitchFamily="34" charset="0"/>
                <a:cs typeface="Arial" panose="020B0604020202020204" pitchFamily="34" charset="0"/>
              </a:rPr>
              <a:t> eta </a:t>
            </a:r>
            <a:r>
              <a:rPr lang="es-ES" sz="1600" dirty="0" err="1">
                <a:latin typeface="Arial" panose="020B0604020202020204" pitchFamily="34" charset="0"/>
                <a:cs typeface="Arial" panose="020B0604020202020204" pitchFamily="34" charset="0"/>
              </a:rPr>
              <a:t>gero</a:t>
            </a:r>
            <a:r>
              <a:rPr lang="es-ES" sz="1600" dirty="0">
                <a:latin typeface="Arial" panose="020B0604020202020204" pitchFamily="34" charset="0"/>
                <a:cs typeface="Arial" panose="020B0604020202020204" pitchFamily="34" charset="0"/>
              </a:rPr>
              <a:t>. Ez da </a:t>
            </a:r>
            <a:r>
              <a:rPr lang="es-ES" sz="1600" dirty="0" err="1">
                <a:latin typeface="Arial" panose="020B0604020202020204" pitchFamily="34" charset="0"/>
                <a:cs typeface="Arial" panose="020B0604020202020204" pitchFamily="34" charset="0"/>
              </a:rPr>
              <a:t>gomendagarria</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probako</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dosia</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ematea</a:t>
            </a:r>
            <a:endParaRPr lang="es-ES" sz="1600" dirty="0">
              <a:latin typeface="Arial" panose="020B0604020202020204" pitchFamily="34" charset="0"/>
              <a:cs typeface="Arial" panose="020B0604020202020204" pitchFamily="34" charset="0"/>
            </a:endParaRPr>
          </a:p>
          <a:p>
            <a:pPr lvl="1" algn="just">
              <a:buFont typeface="Courier New" panose="02070309020205020404" pitchFamily="49" charset="0"/>
              <a:buChar char="o"/>
            </a:pPr>
            <a:r>
              <a:rPr lang="es-ES" sz="1600" dirty="0" err="1">
                <a:latin typeface="Arial" panose="020B0604020202020204" pitchFamily="34" charset="0"/>
                <a:cs typeface="Arial" panose="020B0604020202020204" pitchFamily="34" charset="0"/>
              </a:rPr>
              <a:t>Haurdunaldian</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behar-beharrezkoa</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denean</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soilik</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erabili</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behar</a:t>
            </a:r>
            <a:r>
              <a:rPr lang="es-ES" sz="1600" dirty="0">
                <a:latin typeface="Arial" panose="020B0604020202020204" pitchFamily="34" charset="0"/>
                <a:cs typeface="Arial" panose="020B0604020202020204" pitchFamily="34" charset="0"/>
              </a:rPr>
              <a:t> da, eta </a:t>
            </a:r>
            <a:r>
              <a:rPr lang="es-ES" sz="1600" dirty="0" err="1">
                <a:latin typeface="Arial" panose="020B0604020202020204" pitchFamily="34" charset="0"/>
                <a:cs typeface="Arial" panose="020B0604020202020204" pitchFamily="34" charset="0"/>
              </a:rPr>
              <a:t>bigarren</a:t>
            </a:r>
            <a:r>
              <a:rPr lang="es-ES" sz="1600" dirty="0">
                <a:latin typeface="Arial" panose="020B0604020202020204" pitchFamily="34" charset="0"/>
                <a:cs typeface="Arial" panose="020B0604020202020204" pitchFamily="34" charset="0"/>
              </a:rPr>
              <a:t> eta </a:t>
            </a:r>
            <a:r>
              <a:rPr lang="es-ES" sz="1600" dirty="0" err="1">
                <a:latin typeface="Arial" panose="020B0604020202020204" pitchFamily="34" charset="0"/>
                <a:cs typeface="Arial" panose="020B0604020202020204" pitchFamily="34" charset="0"/>
              </a:rPr>
              <a:t>hirugarren</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hiruhilekoetan</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haren</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erabilera</a:t>
            </a:r>
            <a:r>
              <a:rPr lang="es-ES" sz="1600" dirty="0">
                <a:latin typeface="Arial" panose="020B0604020202020204" pitchFamily="34" charset="0"/>
                <a:cs typeface="Arial" panose="020B0604020202020204" pitchFamily="34" charset="0"/>
              </a:rPr>
              <a:t> </a:t>
            </a:r>
            <a:r>
              <a:rPr lang="es-ES" sz="1600" dirty="0" err="1">
                <a:latin typeface="Arial" panose="020B0604020202020204" pitchFamily="34" charset="0"/>
                <a:cs typeface="Arial" panose="020B0604020202020204" pitchFamily="34" charset="0"/>
              </a:rPr>
              <a:t>murriztu</a:t>
            </a:r>
            <a:endParaRPr lang="es-ES" sz="1600" dirty="0">
              <a:latin typeface="Arial" panose="020B0604020202020204" pitchFamily="34" charset="0"/>
              <a:cs typeface="Arial" panose="020B0604020202020204" pitchFamily="34" charset="0"/>
            </a:endParaRPr>
          </a:p>
          <a:p>
            <a:pPr algn="just"/>
            <a:r>
              <a:rPr lang="es-ES" sz="1800" dirty="0" err="1">
                <a:latin typeface="Arial" panose="020B0604020202020204" pitchFamily="34" charset="0"/>
                <a:cs typeface="Arial" panose="020B0604020202020204" pitchFamily="34" charset="0"/>
              </a:rPr>
              <a:t>Bizitza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arriskuan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jar</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dezaketen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hipersentikortasun-erreakzioen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tasak</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handiagoak</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dira</a:t>
            </a:r>
            <a:r>
              <a:rPr lang="es-ES" sz="1800" dirty="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burdina-dextranoa</a:t>
            </a:r>
            <a:r>
              <a:rPr lang="es-ES" sz="1800" dirty="0" smtClean="0">
                <a:latin typeface="Arial" panose="020B0604020202020204" pitchFamily="34" charset="0"/>
                <a:cs typeface="Arial" panose="020B0604020202020204" pitchFamily="34" charset="0"/>
              </a:rPr>
              <a:t> </a:t>
            </a:r>
            <a:r>
              <a:rPr lang="es-ES" sz="1800" dirty="0">
                <a:latin typeface="Arial" panose="020B0604020202020204" pitchFamily="34" charset="0"/>
                <a:cs typeface="Arial" panose="020B0604020202020204" pitchFamily="34" charset="0"/>
              </a:rPr>
              <a:t>eta </a:t>
            </a:r>
            <a:r>
              <a:rPr lang="es-ES" sz="1800" dirty="0" err="1" smtClean="0">
                <a:latin typeface="Arial" panose="020B0604020202020204" pitchFamily="34" charset="0"/>
                <a:cs typeface="Arial" panose="020B0604020202020204" pitchFamily="34" charset="0"/>
              </a:rPr>
              <a:t>burdina-isomaltosidoa</a:t>
            </a:r>
            <a:r>
              <a:rPr lang="es-ES" sz="1800" dirty="0" smtClean="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formulazioekin</a:t>
            </a:r>
            <a:r>
              <a:rPr lang="es-ES" sz="1800" dirty="0">
                <a:latin typeface="Arial" panose="020B0604020202020204" pitchFamily="34" charset="0"/>
                <a:cs typeface="Arial" panose="020B0604020202020204" pitchFamily="34" charset="0"/>
              </a:rPr>
              <a:t>, BZ </a:t>
            </a:r>
            <a:r>
              <a:rPr lang="es-ES" sz="1800" dirty="0" err="1">
                <a:latin typeface="Arial" panose="020B0604020202020204" pitchFamily="34" charset="0"/>
                <a:cs typeface="Arial" panose="020B0604020202020204" pitchFamily="34" charset="0"/>
              </a:rPr>
              <a:t>burdinaz</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osatutako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beste</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prestakinen</a:t>
            </a:r>
            <a:r>
              <a:rPr lang="es-ES" sz="1800" dirty="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kasuan</a:t>
            </a:r>
            <a:r>
              <a:rPr lang="es-ES" sz="1800" dirty="0" smtClean="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kalkulatutakoak</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baino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Neurri</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gisa</a:t>
            </a:r>
            <a:r>
              <a:rPr lang="es-ES" sz="1800" dirty="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MOPEAk</a:t>
            </a:r>
            <a:r>
              <a:rPr lang="es-ES" sz="1800" dirty="0" smtClean="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osasun-arloko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profesionalei</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burdina-isomaltosidoarekin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tratamendu</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berririk</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ez</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hastea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gomendatu</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zien</a:t>
            </a:r>
            <a:r>
              <a:rPr lang="es-ES" sz="1800" dirty="0">
                <a:latin typeface="Arial" panose="020B0604020202020204" pitchFamily="34" charset="0"/>
                <a:cs typeface="Arial" panose="020B0604020202020204" pitchFamily="34" charset="0"/>
              </a:rPr>
              <a:t> </a:t>
            </a:r>
            <a:r>
              <a:rPr lang="es-ES" sz="1800" dirty="0" smtClean="0">
                <a:latin typeface="Arial" panose="020B0604020202020204" pitchFamily="34" charset="0"/>
                <a:cs typeface="Arial" panose="020B0604020202020204" pitchFamily="34" charset="0"/>
              </a:rPr>
              <a:t>2017an.</a:t>
            </a:r>
            <a:endParaRPr lang="es-E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57784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79512" y="72008"/>
            <a:ext cx="8784976" cy="1115616"/>
          </a:xfrm>
        </p:spPr>
        <p:txBody>
          <a:bodyPr/>
          <a:lstStyle/>
          <a:p>
            <a:r>
              <a:rPr lang="es-ES" dirty="0" err="1" smtClean="0"/>
              <a:t>Biztanleria</a:t>
            </a:r>
            <a:r>
              <a:rPr lang="es-ES" dirty="0" smtClean="0"/>
              <a:t> </a:t>
            </a:r>
            <a:r>
              <a:rPr lang="es-ES" dirty="0" err="1" smtClean="0"/>
              <a:t>bereziak</a:t>
            </a:r>
            <a:r>
              <a:rPr lang="es-ES" dirty="0" smtClean="0"/>
              <a:t> (I)</a:t>
            </a:r>
            <a:endParaRPr lang="es-ES" dirty="0">
              <a:solidFill>
                <a:schemeClr val="tx2"/>
              </a:solidFill>
              <a:latin typeface="Arial Black" pitchFamily="34" charset="0"/>
            </a:endParaRPr>
          </a:p>
        </p:txBody>
      </p:sp>
      <p:sp>
        <p:nvSpPr>
          <p:cNvPr id="19459" name="Rectangle 3"/>
          <p:cNvSpPr>
            <a:spLocks noGrp="1" noChangeArrowheads="1"/>
          </p:cNvSpPr>
          <p:nvPr>
            <p:ph idx="4294967295"/>
          </p:nvPr>
        </p:nvSpPr>
        <p:spPr bwMode="auto">
          <a:xfrm>
            <a:off x="179512" y="1124744"/>
            <a:ext cx="8856984" cy="511256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spcAft>
                <a:spcPts val="1200"/>
              </a:spcAft>
            </a:pPr>
            <a:r>
              <a:rPr lang="es-ES" sz="1800" b="1" dirty="0" err="1">
                <a:latin typeface="Arial" panose="020B0604020202020204" pitchFamily="34" charset="0"/>
                <a:cs typeface="Arial" panose="020B0604020202020204" pitchFamily="34" charset="0"/>
              </a:rPr>
              <a:t>Adinekoak</a:t>
            </a:r>
            <a:r>
              <a:rPr lang="es-ES" sz="1800" b="1" dirty="0" smtClean="0">
                <a:latin typeface="Arial" panose="020B0604020202020204" pitchFamily="34" charset="0"/>
                <a:cs typeface="Arial" panose="020B0604020202020204" pitchFamily="34" charset="0"/>
              </a:rPr>
              <a:t>: </a:t>
            </a:r>
          </a:p>
          <a:p>
            <a:pPr lvl="1" algn="just">
              <a:spcAft>
                <a:spcPts val="1200"/>
              </a:spcAft>
              <a:buFont typeface="Arial" panose="020B0604020202020204" pitchFamily="34" charset="0"/>
              <a:buChar char="•"/>
            </a:pPr>
            <a:r>
              <a:rPr lang="es-ES" sz="1400" dirty="0" err="1" smtClean="0">
                <a:latin typeface="Arial" panose="020B0604020202020204" pitchFamily="34" charset="0"/>
                <a:cs typeface="Arial" panose="020B0604020202020204" pitchFamily="34" charset="0"/>
              </a:rPr>
              <a:t>Adinekoek</a:t>
            </a:r>
            <a:r>
              <a:rPr lang="es-ES" sz="1400" dirty="0" smtClean="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toxikotasun</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handiagoa</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eduki</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dezakete</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burdina-gehigarriak</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ahotik</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hartzean</a:t>
            </a:r>
            <a:r>
              <a:rPr lang="es-ES" sz="1400" dirty="0">
                <a:latin typeface="Arial" panose="020B0604020202020204" pitchFamily="34" charset="0"/>
                <a:cs typeface="Arial" panose="020B0604020202020204" pitchFamily="34" charset="0"/>
              </a:rPr>
              <a:t>, eta, </a:t>
            </a:r>
            <a:r>
              <a:rPr lang="es-ES" sz="1400" dirty="0" err="1">
                <a:latin typeface="Arial" panose="020B0604020202020204" pitchFamily="34" charset="0"/>
                <a:cs typeface="Arial" panose="020B0604020202020204" pitchFamily="34" charset="0"/>
              </a:rPr>
              <a:t>beraz</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dosi</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txikiagoak</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erabil</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ditzakete</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gaixo-multzo</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horretan</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dosifikazioa</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argitzeko</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ebidentzia</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nahikorik</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ez</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badago</a:t>
            </a:r>
            <a:r>
              <a:rPr lang="es-ES" sz="1400" dirty="0">
                <a:latin typeface="Arial" panose="020B0604020202020204" pitchFamily="34" charset="0"/>
                <a:cs typeface="Arial" panose="020B0604020202020204" pitchFamily="34" charset="0"/>
              </a:rPr>
              <a:t> ere</a:t>
            </a:r>
            <a:r>
              <a:rPr lang="es-ES" sz="1400" dirty="0" smtClean="0">
                <a:latin typeface="Arial" panose="020B0604020202020204" pitchFamily="34" charset="0"/>
                <a:cs typeface="Arial" panose="020B0604020202020204" pitchFamily="34" charset="0"/>
              </a:rPr>
              <a:t>.</a:t>
            </a:r>
            <a:r>
              <a:rPr lang="nn-NO" sz="1400" dirty="0">
                <a:latin typeface="Arial" panose="020B0604020202020204" pitchFamily="34" charset="0"/>
                <a:cs typeface="Arial" panose="020B0604020202020204" pitchFamily="34" charset="0"/>
              </a:rPr>
              <a:t> Beste aukera bat dosia egun txandakatuetan ematea </a:t>
            </a:r>
            <a:r>
              <a:rPr lang="nn-NO" sz="1400" dirty="0" smtClean="0">
                <a:latin typeface="Arial" panose="020B0604020202020204" pitchFamily="34" charset="0"/>
                <a:cs typeface="Arial" panose="020B0604020202020204" pitchFamily="34" charset="0"/>
              </a:rPr>
              <a:t>da.</a:t>
            </a:r>
            <a:endParaRPr lang="es-ES" sz="1400" dirty="0" smtClean="0">
              <a:latin typeface="Arial" panose="020B0604020202020204" pitchFamily="34" charset="0"/>
              <a:cs typeface="Arial" panose="020B0604020202020204" pitchFamily="34" charset="0"/>
            </a:endParaRPr>
          </a:p>
          <a:p>
            <a:pPr algn="just">
              <a:spcAft>
                <a:spcPts val="1200"/>
              </a:spcAft>
            </a:pPr>
            <a:r>
              <a:rPr lang="es-ES" sz="1800" b="1" dirty="0" err="1">
                <a:latin typeface="Arial" panose="020B0604020202020204" pitchFamily="34" charset="0"/>
                <a:cs typeface="Arial" panose="020B0604020202020204" pitchFamily="34" charset="0"/>
              </a:rPr>
              <a:t>Bihotz-gutxiegitasuna</a:t>
            </a:r>
            <a:r>
              <a:rPr lang="es-ES" sz="1800" b="1" dirty="0">
                <a:latin typeface="Arial" panose="020B0604020202020204" pitchFamily="34" charset="0"/>
                <a:cs typeface="Arial" panose="020B0604020202020204" pitchFamily="34" charset="0"/>
              </a:rPr>
              <a:t> (BG):</a:t>
            </a:r>
            <a:endParaRPr lang="es-ES" sz="1800" b="1" dirty="0" smtClean="0">
              <a:latin typeface="Arial" panose="020B0604020202020204" pitchFamily="34" charset="0"/>
              <a:cs typeface="Arial" panose="020B0604020202020204" pitchFamily="34" charset="0"/>
            </a:endParaRPr>
          </a:p>
          <a:p>
            <a:pPr lvl="1" algn="just">
              <a:spcAft>
                <a:spcPts val="0"/>
              </a:spcAft>
              <a:buFont typeface="Arial" panose="020B0604020202020204" pitchFamily="34" charset="0"/>
              <a:buChar char="•"/>
            </a:pPr>
            <a:r>
              <a:rPr lang="es-ES" sz="1400" dirty="0" smtClean="0">
                <a:latin typeface="Arial" panose="020B0604020202020204" pitchFamily="34" charset="0"/>
                <a:cs typeface="Arial" panose="020B0604020202020204" pitchFamily="34" charset="0"/>
              </a:rPr>
              <a:t>BG </a:t>
            </a:r>
            <a:r>
              <a:rPr lang="es-ES" sz="1400" dirty="0" err="1">
                <a:latin typeface="Arial" panose="020B0604020202020204" pitchFamily="34" charset="0"/>
                <a:cs typeface="Arial" panose="020B0604020202020204" pitchFamily="34" charset="0"/>
              </a:rPr>
              <a:t>duten</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gaixoen</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kasuan</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burdina-eskasiak</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anemiarekin</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edo</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gabe</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pronostiko</a:t>
            </a:r>
            <a:r>
              <a:rPr lang="es-ES" sz="1400" dirty="0">
                <a:latin typeface="Arial" panose="020B0604020202020204" pitchFamily="34" charset="0"/>
                <a:cs typeface="Arial" panose="020B0604020202020204" pitchFamily="34" charset="0"/>
              </a:rPr>
              <a:t> </a:t>
            </a:r>
            <a:r>
              <a:rPr lang="es-ES" sz="1400" dirty="0" err="1" smtClean="0">
                <a:latin typeface="Arial" panose="020B0604020202020204" pitchFamily="34" charset="0"/>
                <a:cs typeface="Arial" panose="020B0604020202020204" pitchFamily="34" charset="0"/>
              </a:rPr>
              <a:t>okerragoa</a:t>
            </a:r>
            <a:r>
              <a:rPr lang="es-ES" sz="1400" dirty="0" smtClean="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ariketa</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fisikoarekiko</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intolerantzia</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bizi-kalitate</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txikia</a:t>
            </a:r>
            <a:r>
              <a:rPr lang="es-ES" sz="1400" dirty="0">
                <a:latin typeface="Arial" panose="020B0604020202020204" pitchFamily="34" charset="0"/>
                <a:cs typeface="Arial" panose="020B0604020202020204" pitchFamily="34" charset="0"/>
              </a:rPr>
              <a:t> eta </a:t>
            </a:r>
            <a:r>
              <a:rPr lang="es-ES" sz="1400" dirty="0" err="1">
                <a:latin typeface="Arial" panose="020B0604020202020204" pitchFamily="34" charset="0"/>
                <a:cs typeface="Arial" panose="020B0604020202020204" pitchFamily="34" charset="0"/>
              </a:rPr>
              <a:t>ospitalizazioen</a:t>
            </a:r>
            <a:r>
              <a:rPr lang="es-ES" sz="1400" dirty="0">
                <a:latin typeface="Arial" panose="020B0604020202020204" pitchFamily="34" charset="0"/>
                <a:cs typeface="Arial" panose="020B0604020202020204" pitchFamily="34" charset="0"/>
              </a:rPr>
              <a:t> eta </a:t>
            </a:r>
            <a:r>
              <a:rPr lang="es-ES" sz="1400" dirty="0" err="1">
                <a:latin typeface="Arial" panose="020B0604020202020204" pitchFamily="34" charset="0"/>
                <a:cs typeface="Arial" panose="020B0604020202020204" pitchFamily="34" charset="0"/>
              </a:rPr>
              <a:t>heriotza</a:t>
            </a:r>
            <a:r>
              <a:rPr lang="es-ES" sz="1400" dirty="0">
                <a:latin typeface="Arial" panose="020B0604020202020204" pitchFamily="34" charset="0"/>
                <a:cs typeface="Arial" panose="020B0604020202020204" pitchFamily="34" charset="0"/>
              </a:rPr>
              <a:t>-tasaren </a:t>
            </a:r>
            <a:r>
              <a:rPr lang="es-ES" sz="1400" dirty="0" err="1">
                <a:latin typeface="Arial" panose="020B0604020202020204" pitchFamily="34" charset="0"/>
                <a:cs typeface="Arial" panose="020B0604020202020204" pitchFamily="34" charset="0"/>
              </a:rPr>
              <a:t>igoera</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dakartza</a:t>
            </a:r>
            <a:r>
              <a:rPr lang="es-ES" sz="1400" dirty="0">
                <a:latin typeface="Arial" panose="020B0604020202020204" pitchFamily="34" charset="0"/>
                <a:cs typeface="Arial" panose="020B0604020202020204" pitchFamily="34" charset="0"/>
              </a:rPr>
              <a:t> </a:t>
            </a:r>
            <a:r>
              <a:rPr lang="es-ES" sz="1400" dirty="0" err="1" smtClean="0">
                <a:latin typeface="Arial" panose="020B0604020202020204" pitchFamily="34" charset="0"/>
                <a:cs typeface="Arial" panose="020B0604020202020204" pitchFamily="34" charset="0"/>
              </a:rPr>
              <a:t>berekin</a:t>
            </a:r>
            <a:r>
              <a:rPr lang="es-ES" sz="1400" dirty="0" smtClean="0">
                <a:latin typeface="Arial" panose="020B0604020202020204" pitchFamily="34" charset="0"/>
                <a:cs typeface="Arial" panose="020B0604020202020204" pitchFamily="34" charset="0"/>
              </a:rPr>
              <a:t>.</a:t>
            </a:r>
            <a:endParaRPr lang="es-ES" sz="1400" dirty="0">
              <a:latin typeface="Arial" panose="020B0604020202020204" pitchFamily="34" charset="0"/>
              <a:cs typeface="Arial" panose="020B0604020202020204" pitchFamily="34" charset="0"/>
            </a:endParaRPr>
          </a:p>
          <a:p>
            <a:pPr lvl="1" algn="just">
              <a:spcAft>
                <a:spcPts val="0"/>
              </a:spcAft>
              <a:buFont typeface="Arial" panose="020B0604020202020204" pitchFamily="34" charset="0"/>
              <a:buChar char="•"/>
            </a:pPr>
            <a:r>
              <a:rPr lang="es-ES" sz="1400" dirty="0" err="1">
                <a:latin typeface="Arial" panose="020B0604020202020204" pitchFamily="34" charset="0"/>
                <a:cs typeface="Arial" panose="020B0604020202020204" pitchFamily="34" charset="0"/>
              </a:rPr>
              <a:t>Burdina-metaketak</a:t>
            </a:r>
            <a:r>
              <a:rPr lang="es-ES" sz="1400" dirty="0">
                <a:latin typeface="Arial" panose="020B0604020202020204" pitchFamily="34" charset="0"/>
                <a:cs typeface="Arial" panose="020B0604020202020204" pitchFamily="34" charset="0"/>
              </a:rPr>
              <a:t> BZ </a:t>
            </a:r>
            <a:r>
              <a:rPr lang="es-ES" sz="1400" dirty="0" err="1">
                <a:latin typeface="Arial" panose="020B0604020202020204" pitchFamily="34" charset="0"/>
                <a:cs typeface="Arial" panose="020B0604020202020204" pitchFamily="34" charset="0"/>
              </a:rPr>
              <a:t>burdinarekin</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lehengoratzeak</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funtzio</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kardiakoa</a:t>
            </a:r>
            <a:r>
              <a:rPr lang="es-ES" sz="1400" dirty="0">
                <a:latin typeface="Arial" panose="020B0604020202020204" pitchFamily="34" charset="0"/>
                <a:cs typeface="Arial" panose="020B0604020202020204" pitchFamily="34" charset="0"/>
              </a:rPr>
              <a:t> eta </a:t>
            </a:r>
            <a:r>
              <a:rPr lang="es-ES" sz="1400" dirty="0" err="1">
                <a:latin typeface="Arial" panose="020B0604020202020204" pitchFamily="34" charset="0"/>
                <a:cs typeface="Arial" panose="020B0604020202020204" pitchFamily="34" charset="0"/>
              </a:rPr>
              <a:t>bizitza-kalitatea</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hobetzen</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ditu</a:t>
            </a:r>
            <a:r>
              <a:rPr lang="es-ES" sz="1400" dirty="0">
                <a:latin typeface="Arial" panose="020B0604020202020204" pitchFamily="34" charset="0"/>
                <a:cs typeface="Arial" panose="020B0604020202020204" pitchFamily="34" charset="0"/>
              </a:rPr>
              <a:t>, eta </a:t>
            </a:r>
            <a:r>
              <a:rPr lang="es-ES" sz="1400" dirty="0" err="1">
                <a:latin typeface="Arial" panose="020B0604020202020204" pitchFamily="34" charset="0"/>
                <a:cs typeface="Arial" panose="020B0604020202020204" pitchFamily="34" charset="0"/>
              </a:rPr>
              <a:t>BGk</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eragindako</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ospitalizazioak</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gutxitzen</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dira</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eiekzio-frakzio</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murriztua</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duten</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gaixo</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sintomatikoen</a:t>
            </a:r>
            <a:r>
              <a:rPr lang="es-ES" sz="1400" dirty="0">
                <a:latin typeface="Arial" panose="020B0604020202020204" pitchFamily="34" charset="0"/>
                <a:cs typeface="Arial" panose="020B0604020202020204" pitchFamily="34" charset="0"/>
              </a:rPr>
              <a:t> </a:t>
            </a:r>
            <a:r>
              <a:rPr lang="es-ES" sz="1400" dirty="0" err="1" smtClean="0">
                <a:latin typeface="Arial" panose="020B0604020202020204" pitchFamily="34" charset="0"/>
                <a:cs typeface="Arial" panose="020B0604020202020204" pitchFamily="34" charset="0"/>
              </a:rPr>
              <a:t>kasuan</a:t>
            </a:r>
            <a:r>
              <a:rPr lang="es-ES" sz="1400" dirty="0" smtClean="0">
                <a:latin typeface="Arial" panose="020B0604020202020204" pitchFamily="34" charset="0"/>
                <a:cs typeface="Arial" panose="020B0604020202020204" pitchFamily="34" charset="0"/>
              </a:rPr>
              <a:t>.</a:t>
            </a:r>
            <a:endParaRPr lang="es-ES" sz="1400" dirty="0">
              <a:latin typeface="Arial" panose="020B0604020202020204" pitchFamily="34" charset="0"/>
              <a:cs typeface="Arial" panose="020B0604020202020204" pitchFamily="34" charset="0"/>
            </a:endParaRPr>
          </a:p>
          <a:p>
            <a:pPr lvl="1" algn="just">
              <a:spcAft>
                <a:spcPts val="0"/>
              </a:spcAft>
              <a:buFont typeface="Arial" panose="020B0604020202020204" pitchFamily="34" charset="0"/>
              <a:buChar char="•"/>
            </a:pPr>
            <a:r>
              <a:rPr lang="es-ES" sz="1400" dirty="0" err="1">
                <a:latin typeface="Arial" panose="020B0604020202020204" pitchFamily="34" charset="0"/>
                <a:cs typeface="Arial" panose="020B0604020202020204" pitchFamily="34" charset="0"/>
              </a:rPr>
              <a:t>Horrenbestez</a:t>
            </a:r>
            <a:r>
              <a:rPr lang="es-ES" sz="1400" dirty="0">
                <a:latin typeface="Arial" panose="020B0604020202020204" pitchFamily="34" charset="0"/>
                <a:cs typeface="Arial" panose="020B0604020202020204" pitchFamily="34" charset="0"/>
              </a:rPr>
              <a:t>, BG </a:t>
            </a:r>
            <a:r>
              <a:rPr lang="es-ES" sz="1400" dirty="0" err="1">
                <a:latin typeface="Arial" panose="020B0604020202020204" pitchFamily="34" charset="0"/>
                <a:cs typeface="Arial" panose="020B0604020202020204" pitchFamily="34" charset="0"/>
              </a:rPr>
              <a:t>duen</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gaixoen</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kasuan</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jarduera</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kliniko</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integralaren</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barruan</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burdinaren</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eskasia</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identifikatzea</a:t>
            </a:r>
            <a:r>
              <a:rPr lang="es-ES" sz="1400" dirty="0">
                <a:latin typeface="Arial" panose="020B0604020202020204" pitchFamily="34" charset="0"/>
                <a:cs typeface="Arial" panose="020B0604020202020204" pitchFamily="34" charset="0"/>
              </a:rPr>
              <a:t> eta </a:t>
            </a:r>
            <a:r>
              <a:rPr lang="es-ES" sz="1400" dirty="0" err="1">
                <a:latin typeface="Arial" panose="020B0604020202020204" pitchFamily="34" charset="0"/>
                <a:cs typeface="Arial" panose="020B0604020202020204" pitchFamily="34" charset="0"/>
              </a:rPr>
              <a:t>zuzentzea</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barne</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hartu</a:t>
            </a:r>
            <a:r>
              <a:rPr lang="es-ES" sz="1400" dirty="0">
                <a:latin typeface="Arial" panose="020B0604020202020204" pitchFamily="34" charset="0"/>
                <a:cs typeface="Arial" panose="020B0604020202020204" pitchFamily="34" charset="0"/>
              </a:rPr>
              <a:t> </a:t>
            </a:r>
            <a:r>
              <a:rPr lang="es-ES" sz="1400" dirty="0" err="1">
                <a:latin typeface="Arial" panose="020B0604020202020204" pitchFamily="34" charset="0"/>
                <a:cs typeface="Arial" panose="020B0604020202020204" pitchFamily="34" charset="0"/>
              </a:rPr>
              <a:t>beharko</a:t>
            </a:r>
            <a:r>
              <a:rPr lang="es-ES" sz="1400" dirty="0">
                <a:latin typeface="Arial" panose="020B0604020202020204" pitchFamily="34" charset="0"/>
                <a:cs typeface="Arial" panose="020B0604020202020204" pitchFamily="34" charset="0"/>
              </a:rPr>
              <a:t> </a:t>
            </a:r>
            <a:r>
              <a:rPr lang="es-ES" sz="1400" dirty="0" err="1" smtClean="0">
                <a:latin typeface="Arial" panose="020B0604020202020204" pitchFamily="34" charset="0"/>
                <a:cs typeface="Arial" panose="020B0604020202020204" pitchFamily="34" charset="0"/>
              </a:rPr>
              <a:t>litzateke</a:t>
            </a:r>
            <a:r>
              <a:rPr lang="es-ES" sz="1400" dirty="0" smtClean="0">
                <a:latin typeface="Arial" panose="020B0604020202020204" pitchFamily="34" charset="0"/>
                <a:cs typeface="Arial" panose="020B0604020202020204" pitchFamily="34" charset="0"/>
              </a:rPr>
              <a:t>.</a:t>
            </a:r>
            <a:endParaRPr lang="es-ES" sz="1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143516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93204" y="116632"/>
            <a:ext cx="8229600" cy="1143000"/>
          </a:xfrm>
        </p:spPr>
        <p:txBody>
          <a:bodyPr/>
          <a:lstStyle/>
          <a:p>
            <a:r>
              <a:rPr lang="es-ES" sz="3200" dirty="0" err="1"/>
              <a:t>Biztanleria</a:t>
            </a:r>
            <a:r>
              <a:rPr lang="es-ES" sz="3200" dirty="0"/>
              <a:t> </a:t>
            </a:r>
            <a:r>
              <a:rPr lang="es-ES" sz="3200" dirty="0" err="1"/>
              <a:t>bereziak</a:t>
            </a:r>
            <a:r>
              <a:rPr lang="es-ES" sz="3200" dirty="0"/>
              <a:t> (</a:t>
            </a:r>
            <a:r>
              <a:rPr lang="es-ES" sz="3200" dirty="0" smtClean="0"/>
              <a:t>II)</a:t>
            </a:r>
            <a:endParaRPr lang="es-ES" sz="3200" dirty="0"/>
          </a:p>
        </p:txBody>
      </p:sp>
      <p:sp>
        <p:nvSpPr>
          <p:cNvPr id="3" name="2 Marcador de contenido"/>
          <p:cNvSpPr>
            <a:spLocks noGrp="1"/>
          </p:cNvSpPr>
          <p:nvPr>
            <p:ph idx="4294967295"/>
          </p:nvPr>
        </p:nvSpPr>
        <p:spPr>
          <a:xfrm>
            <a:off x="755576" y="1556792"/>
            <a:ext cx="7632848" cy="3672408"/>
          </a:xfrm>
        </p:spPr>
        <p:txBody>
          <a:bodyPr/>
          <a:lstStyle/>
          <a:p>
            <a:pPr marL="0" indent="0">
              <a:buNone/>
            </a:pPr>
            <a:r>
              <a:rPr lang="es-ES" sz="2000" b="1" dirty="0">
                <a:latin typeface="Arial Unicode MS" pitchFamily="34" charset="-128"/>
              </a:rPr>
              <a:t/>
            </a:r>
            <a:br>
              <a:rPr lang="es-ES" sz="2000" b="1" dirty="0">
                <a:latin typeface="Arial Unicode MS" pitchFamily="34" charset="-128"/>
              </a:rPr>
            </a:br>
            <a:endParaRPr lang="es-ES" sz="2000" b="1" dirty="0">
              <a:solidFill>
                <a:schemeClr val="tx2"/>
              </a:solidFill>
              <a:latin typeface="Arial Unicode MS" pitchFamily="34" charset="-128"/>
            </a:endParaRPr>
          </a:p>
          <a:p>
            <a:endParaRPr lang="es-ES" sz="2000" b="1" dirty="0" smtClean="0">
              <a:latin typeface="Arial Unicode MS" pitchFamily="34" charset="-128"/>
            </a:endParaRPr>
          </a:p>
          <a:p>
            <a:endParaRPr lang="es-ES" sz="2000" dirty="0"/>
          </a:p>
        </p:txBody>
      </p:sp>
      <p:sp>
        <p:nvSpPr>
          <p:cNvPr id="4" name="3 CuadroTexto"/>
          <p:cNvSpPr txBox="1"/>
          <p:nvPr/>
        </p:nvSpPr>
        <p:spPr>
          <a:xfrm>
            <a:off x="323528" y="980727"/>
            <a:ext cx="8568952" cy="4705904"/>
          </a:xfrm>
          <a:prstGeom prst="rect">
            <a:avLst/>
          </a:prstGeom>
          <a:noFill/>
        </p:spPr>
        <p:txBody>
          <a:bodyPr wrap="square" rtlCol="0">
            <a:spAutoFit/>
          </a:bodyPr>
          <a:lstStyle/>
          <a:p>
            <a:pPr marL="285750" indent="-285750" algn="just">
              <a:buFont typeface="Arial" panose="020B0604020202020204" pitchFamily="34" charset="0"/>
              <a:buChar char="•"/>
            </a:pPr>
            <a:r>
              <a:rPr lang="es-ES" sz="1800" b="1" dirty="0" err="1">
                <a:solidFill>
                  <a:prstClr val="black"/>
                </a:solidFill>
                <a:latin typeface="Arial" panose="020B0604020202020204" pitchFamily="34" charset="0"/>
                <a:cs typeface="Arial" panose="020B0604020202020204" pitchFamily="34" charset="0"/>
              </a:rPr>
              <a:t>Hesteetako</a:t>
            </a:r>
            <a:r>
              <a:rPr lang="es-ES" sz="1800" b="1" dirty="0">
                <a:solidFill>
                  <a:prstClr val="black"/>
                </a:solidFill>
                <a:latin typeface="Arial" panose="020B0604020202020204" pitchFamily="34" charset="0"/>
                <a:cs typeface="Arial" panose="020B0604020202020204" pitchFamily="34" charset="0"/>
              </a:rPr>
              <a:t> </a:t>
            </a:r>
            <a:r>
              <a:rPr lang="es-ES" sz="1800" b="1" dirty="0" err="1">
                <a:solidFill>
                  <a:prstClr val="black"/>
                </a:solidFill>
                <a:latin typeface="Arial" panose="020B0604020202020204" pitchFamily="34" charset="0"/>
                <a:cs typeface="Arial" panose="020B0604020202020204" pitchFamily="34" charset="0"/>
              </a:rPr>
              <a:t>gaixotasun</a:t>
            </a:r>
            <a:r>
              <a:rPr lang="es-ES" sz="1800" b="1" dirty="0">
                <a:solidFill>
                  <a:prstClr val="black"/>
                </a:solidFill>
                <a:latin typeface="Arial" panose="020B0604020202020204" pitchFamily="34" charset="0"/>
                <a:cs typeface="Arial" panose="020B0604020202020204" pitchFamily="34" charset="0"/>
              </a:rPr>
              <a:t> </a:t>
            </a:r>
            <a:r>
              <a:rPr lang="es-ES" sz="1800" b="1" dirty="0" err="1">
                <a:solidFill>
                  <a:prstClr val="black"/>
                </a:solidFill>
                <a:latin typeface="Arial" panose="020B0604020202020204" pitchFamily="34" charset="0"/>
                <a:cs typeface="Arial" panose="020B0604020202020204" pitchFamily="34" charset="0"/>
              </a:rPr>
              <a:t>inflamatorioa</a:t>
            </a:r>
            <a:r>
              <a:rPr lang="es-ES" sz="1800" b="1" dirty="0">
                <a:solidFill>
                  <a:prstClr val="black"/>
                </a:solidFill>
                <a:latin typeface="Arial" panose="020B0604020202020204" pitchFamily="34" charset="0"/>
                <a:cs typeface="Arial" panose="020B0604020202020204" pitchFamily="34" charset="0"/>
              </a:rPr>
              <a:t> (HGI)</a:t>
            </a:r>
            <a:endParaRPr lang="es-ES" sz="1400" dirty="0" smtClean="0">
              <a:solidFill>
                <a:prstClr val="black"/>
              </a:solidFill>
              <a:latin typeface="Arial" panose="020B0604020202020204" pitchFamily="34" charset="0"/>
              <a:cs typeface="Arial" panose="020B0604020202020204" pitchFamily="34" charset="0"/>
            </a:endParaRPr>
          </a:p>
          <a:p>
            <a:pPr marL="742950" lvl="1" indent="-285750" algn="just" eaLnBrk="0" hangingPunct="0">
              <a:spcBef>
                <a:spcPct val="20000"/>
              </a:spcBef>
              <a:spcAft>
                <a:spcPts val="0"/>
              </a:spcAft>
              <a:buFont typeface="Arial" panose="020B0604020202020204" pitchFamily="34" charset="0"/>
              <a:buChar char="•"/>
            </a:pPr>
            <a:r>
              <a:rPr lang="es-ES" sz="1400" dirty="0">
                <a:solidFill>
                  <a:prstClr val="black"/>
                </a:solidFill>
                <a:latin typeface="Arial" panose="020B0604020202020204" pitchFamily="34" charset="0"/>
                <a:cs typeface="Arial" panose="020B0604020202020204" pitchFamily="34" charset="0"/>
              </a:rPr>
              <a:t>HGI </a:t>
            </a:r>
            <a:r>
              <a:rPr lang="es-ES" sz="1400" dirty="0" err="1">
                <a:solidFill>
                  <a:prstClr val="black"/>
                </a:solidFill>
                <a:latin typeface="Arial" panose="020B0604020202020204" pitchFamily="34" charset="0"/>
                <a:cs typeface="Arial" panose="020B0604020202020204" pitchFamily="34" charset="0"/>
              </a:rPr>
              <a:t>kasuetan</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anemiaren</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jatorririk</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arruntena</a:t>
            </a:r>
            <a:r>
              <a:rPr lang="es-ES" sz="1400" dirty="0">
                <a:solidFill>
                  <a:prstClr val="black"/>
                </a:solidFill>
                <a:latin typeface="Arial" panose="020B0604020202020204" pitchFamily="34" charset="0"/>
                <a:cs typeface="Arial" panose="020B0604020202020204" pitchFamily="34" charset="0"/>
              </a:rPr>
              <a:t> ferropenia </a:t>
            </a:r>
            <a:r>
              <a:rPr lang="es-ES" sz="1400" dirty="0" err="1">
                <a:solidFill>
                  <a:prstClr val="black"/>
                </a:solidFill>
                <a:latin typeface="Arial" panose="020B0604020202020204" pitchFamily="34" charset="0"/>
                <a:cs typeface="Arial" panose="020B0604020202020204" pitchFamily="34" charset="0"/>
              </a:rPr>
              <a:t>bada</a:t>
            </a:r>
            <a:r>
              <a:rPr lang="es-ES" sz="1400" dirty="0">
                <a:solidFill>
                  <a:prstClr val="black"/>
                </a:solidFill>
                <a:latin typeface="Arial" panose="020B0604020202020204" pitchFamily="34" charset="0"/>
                <a:cs typeface="Arial" panose="020B0604020202020204" pitchFamily="34" charset="0"/>
              </a:rPr>
              <a:t> </a:t>
            </a:r>
            <a:r>
              <a:rPr lang="es-ES" sz="1400" dirty="0" smtClean="0">
                <a:solidFill>
                  <a:prstClr val="black"/>
                </a:solidFill>
                <a:latin typeface="Arial" panose="020B0604020202020204" pitchFamily="34" charset="0"/>
                <a:cs typeface="Arial" panose="020B0604020202020204" pitchFamily="34" charset="0"/>
              </a:rPr>
              <a:t>ere, </a:t>
            </a:r>
            <a:r>
              <a:rPr lang="es-ES" sz="1400" dirty="0" err="1">
                <a:solidFill>
                  <a:prstClr val="black"/>
                </a:solidFill>
                <a:latin typeface="Arial" panose="020B0604020202020204" pitchFamily="34" charset="0"/>
                <a:cs typeface="Arial" panose="020B0604020202020204" pitchFamily="34" charset="0"/>
              </a:rPr>
              <a:t>gaixotasun</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kronikoagatiko</a:t>
            </a:r>
            <a:r>
              <a:rPr lang="es-ES" sz="1400" dirty="0">
                <a:solidFill>
                  <a:prstClr val="black"/>
                </a:solidFill>
                <a:latin typeface="Arial" panose="020B0604020202020204" pitchFamily="34" charset="0"/>
                <a:cs typeface="Arial" panose="020B0604020202020204" pitchFamily="34" charset="0"/>
              </a:rPr>
              <a:t> anemia </a:t>
            </a:r>
            <a:r>
              <a:rPr lang="es-ES" sz="1400" dirty="0" err="1">
                <a:solidFill>
                  <a:prstClr val="black"/>
                </a:solidFill>
                <a:latin typeface="Arial" panose="020B0604020202020204" pitchFamily="34" charset="0"/>
                <a:cs typeface="Arial" panose="020B0604020202020204" pitchFamily="34" charset="0"/>
              </a:rPr>
              <a:t>batekin</a:t>
            </a:r>
            <a:r>
              <a:rPr lang="es-ES" sz="1400" dirty="0">
                <a:solidFill>
                  <a:prstClr val="black"/>
                </a:solidFill>
                <a:latin typeface="Arial" panose="020B0604020202020204" pitchFamily="34" charset="0"/>
                <a:cs typeface="Arial" panose="020B0604020202020204" pitchFamily="34" charset="0"/>
              </a:rPr>
              <a:t> batera </a:t>
            </a:r>
            <a:r>
              <a:rPr lang="es-ES" sz="1400" dirty="0" err="1">
                <a:solidFill>
                  <a:prstClr val="black"/>
                </a:solidFill>
                <a:latin typeface="Arial" panose="020B0604020202020204" pitchFamily="34" charset="0"/>
                <a:cs typeface="Arial" panose="020B0604020202020204" pitchFamily="34" charset="0"/>
              </a:rPr>
              <a:t>eman</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daiteke</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edo</a:t>
            </a:r>
            <a:r>
              <a:rPr lang="es-ES" sz="1400" dirty="0">
                <a:solidFill>
                  <a:prstClr val="black"/>
                </a:solidFill>
                <a:latin typeface="Arial" panose="020B0604020202020204" pitchFamily="34" charset="0"/>
                <a:cs typeface="Arial" panose="020B0604020202020204" pitchFamily="34" charset="0"/>
              </a:rPr>
              <a:t> hura simula </a:t>
            </a:r>
            <a:r>
              <a:rPr lang="es-ES" sz="1400" dirty="0" err="1">
                <a:solidFill>
                  <a:prstClr val="black"/>
                </a:solidFill>
                <a:latin typeface="Arial" panose="020B0604020202020204" pitchFamily="34" charset="0"/>
                <a:cs typeface="Arial" panose="020B0604020202020204" pitchFamily="34" charset="0"/>
              </a:rPr>
              <a:t>dezake</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Garrantzitsua</a:t>
            </a:r>
            <a:r>
              <a:rPr lang="es-ES" sz="1400" dirty="0">
                <a:solidFill>
                  <a:prstClr val="black"/>
                </a:solidFill>
                <a:latin typeface="Arial" panose="020B0604020202020204" pitchFamily="34" charset="0"/>
                <a:cs typeface="Arial" panose="020B0604020202020204" pitchFamily="34" charset="0"/>
              </a:rPr>
              <a:t> da ferropenia </a:t>
            </a:r>
            <a:r>
              <a:rPr lang="es-ES" sz="1400" dirty="0" err="1">
                <a:solidFill>
                  <a:prstClr val="black"/>
                </a:solidFill>
                <a:latin typeface="Arial" panose="020B0604020202020204" pitchFamily="34" charset="0"/>
                <a:cs typeface="Arial" panose="020B0604020202020204" pitchFamily="34" charset="0"/>
              </a:rPr>
              <a:t>detektatzea</a:t>
            </a:r>
            <a:r>
              <a:rPr lang="es-ES" sz="1400" dirty="0">
                <a:solidFill>
                  <a:prstClr val="black"/>
                </a:solidFill>
                <a:latin typeface="Arial" panose="020B0604020202020204" pitchFamily="34" charset="0"/>
                <a:cs typeface="Arial" panose="020B0604020202020204" pitchFamily="34" charset="0"/>
              </a:rPr>
              <a:t>, horren </a:t>
            </a:r>
            <a:r>
              <a:rPr lang="es-ES" sz="1400" dirty="0" err="1">
                <a:solidFill>
                  <a:prstClr val="black"/>
                </a:solidFill>
                <a:latin typeface="Arial" panose="020B0604020202020204" pitchFamily="34" charset="0"/>
                <a:cs typeface="Arial" panose="020B0604020202020204" pitchFamily="34" charset="0"/>
              </a:rPr>
              <a:t>arabera</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ezarriko</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baita</a:t>
            </a:r>
            <a:r>
              <a:rPr lang="es-ES" sz="1400" dirty="0">
                <a:solidFill>
                  <a:prstClr val="black"/>
                </a:solidFill>
                <a:latin typeface="Arial" panose="020B0604020202020204" pitchFamily="34" charset="0"/>
                <a:cs typeface="Arial" panose="020B0604020202020204" pitchFamily="34" charset="0"/>
              </a:rPr>
              <a:t> </a:t>
            </a:r>
            <a:r>
              <a:rPr lang="es-ES" sz="1400" dirty="0" err="1" smtClean="0">
                <a:solidFill>
                  <a:prstClr val="black"/>
                </a:solidFill>
                <a:latin typeface="Arial" panose="020B0604020202020204" pitchFamily="34" charset="0"/>
                <a:cs typeface="Arial" panose="020B0604020202020204" pitchFamily="34" charset="0"/>
              </a:rPr>
              <a:t>tratamendua</a:t>
            </a:r>
            <a:r>
              <a:rPr lang="es-ES" sz="1400" dirty="0" smtClean="0">
                <a:solidFill>
                  <a:prstClr val="black"/>
                </a:solidFill>
                <a:latin typeface="Arial" panose="020B0604020202020204" pitchFamily="34" charset="0"/>
                <a:cs typeface="Arial" panose="020B0604020202020204" pitchFamily="34" charset="0"/>
              </a:rPr>
              <a:t>.</a:t>
            </a:r>
            <a:endParaRPr lang="es-ES" sz="1400" dirty="0">
              <a:solidFill>
                <a:prstClr val="black"/>
              </a:solidFill>
              <a:latin typeface="Arial" panose="020B0604020202020204" pitchFamily="34" charset="0"/>
              <a:cs typeface="Arial" panose="020B0604020202020204" pitchFamily="34" charset="0"/>
            </a:endParaRPr>
          </a:p>
          <a:p>
            <a:pPr marL="742950" lvl="1" indent="-285750" algn="just" eaLnBrk="0" hangingPunct="0">
              <a:spcBef>
                <a:spcPct val="20000"/>
              </a:spcBef>
              <a:spcAft>
                <a:spcPts val="0"/>
              </a:spcAft>
              <a:buFont typeface="Arial" panose="020B0604020202020204" pitchFamily="34" charset="0"/>
              <a:buChar char="•"/>
            </a:pPr>
            <a:r>
              <a:rPr lang="es-ES" sz="1400" dirty="0">
                <a:solidFill>
                  <a:prstClr val="black"/>
                </a:solidFill>
                <a:latin typeface="Arial" panose="020B0604020202020204" pitchFamily="34" charset="0"/>
                <a:cs typeface="Arial" panose="020B0604020202020204" pitchFamily="34" charset="0"/>
              </a:rPr>
              <a:t>Anemia </a:t>
            </a:r>
            <a:r>
              <a:rPr lang="es-ES" sz="1400" dirty="0" err="1">
                <a:solidFill>
                  <a:prstClr val="black"/>
                </a:solidFill>
                <a:latin typeface="Arial" panose="020B0604020202020204" pitchFamily="34" charset="0"/>
                <a:cs typeface="Arial" panose="020B0604020202020204" pitchFamily="34" charset="0"/>
              </a:rPr>
              <a:t>ferropeniko</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arinaren</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kasuan</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Hb</a:t>
            </a:r>
            <a:r>
              <a:rPr lang="es-ES" sz="1400" dirty="0">
                <a:solidFill>
                  <a:prstClr val="black"/>
                </a:solidFill>
                <a:latin typeface="Arial" panose="020B0604020202020204" pitchFamily="34" charset="0"/>
                <a:cs typeface="Arial" panose="020B0604020202020204" pitchFamily="34" charset="0"/>
              </a:rPr>
              <a:t> &gt;10 g/dl), </a:t>
            </a:r>
            <a:r>
              <a:rPr lang="es-ES" sz="1400" dirty="0" err="1">
                <a:solidFill>
                  <a:prstClr val="black"/>
                </a:solidFill>
                <a:latin typeface="Arial" panose="020B0604020202020204" pitchFamily="34" charset="0"/>
                <a:cs typeface="Arial" panose="020B0604020202020204" pitchFamily="34" charset="0"/>
              </a:rPr>
              <a:t>ahotik</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hartzeko</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burdina</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erabil</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daiteke</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eguneko</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dosia</a:t>
            </a:r>
            <a:r>
              <a:rPr lang="es-ES" sz="1400" dirty="0">
                <a:solidFill>
                  <a:prstClr val="black"/>
                </a:solidFill>
                <a:latin typeface="Arial" panose="020B0604020202020204" pitchFamily="34" charset="0"/>
                <a:cs typeface="Arial" panose="020B0604020202020204" pitchFamily="34" charset="0"/>
              </a:rPr>
              <a:t> 100 mg </a:t>
            </a:r>
            <a:r>
              <a:rPr lang="es-ES" sz="1400" dirty="0" err="1">
                <a:solidFill>
                  <a:prstClr val="black"/>
                </a:solidFill>
                <a:latin typeface="Arial" panose="020B0604020202020204" pitchFamily="34" charset="0"/>
                <a:cs typeface="Arial" panose="020B0604020202020204" pitchFamily="34" charset="0"/>
              </a:rPr>
              <a:t>oinarrizko</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burdina</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izanik</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gehienez</a:t>
            </a:r>
            <a:r>
              <a:rPr lang="es-ES" sz="1400" dirty="0">
                <a:solidFill>
                  <a:prstClr val="black"/>
                </a:solidFill>
                <a:latin typeface="Arial" panose="020B0604020202020204" pitchFamily="34" charset="0"/>
                <a:cs typeface="Arial" panose="020B0604020202020204" pitchFamily="34" charset="0"/>
              </a:rPr>
              <a:t> ere (</a:t>
            </a:r>
            <a:r>
              <a:rPr lang="es-ES" sz="1400" dirty="0" err="1">
                <a:solidFill>
                  <a:prstClr val="black"/>
                </a:solidFill>
                <a:latin typeface="Arial" panose="020B0604020202020204" pitchFamily="34" charset="0"/>
                <a:cs typeface="Arial" panose="020B0604020202020204" pitchFamily="34" charset="0"/>
              </a:rPr>
              <a:t>hortik</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gorako</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dosiak</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ez</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dira</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xurgatzen</a:t>
            </a:r>
            <a:r>
              <a:rPr lang="es-ES" sz="1400" dirty="0">
                <a:solidFill>
                  <a:prstClr val="black"/>
                </a:solidFill>
                <a:latin typeface="Arial" panose="020B0604020202020204" pitchFamily="34" charset="0"/>
                <a:cs typeface="Arial" panose="020B0604020202020204" pitchFamily="34" charset="0"/>
              </a:rPr>
              <a:t>, eta </a:t>
            </a:r>
            <a:r>
              <a:rPr lang="es-ES" sz="1400" dirty="0" err="1">
                <a:solidFill>
                  <a:prstClr val="black"/>
                </a:solidFill>
                <a:latin typeface="Arial" panose="020B0604020202020204" pitchFamily="34" charset="0"/>
                <a:cs typeface="Arial" panose="020B0604020202020204" pitchFamily="34" charset="0"/>
              </a:rPr>
              <a:t>tolerantzia</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murritz</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dezakete</a:t>
            </a:r>
            <a:r>
              <a:rPr lang="es-ES" sz="1400" dirty="0">
                <a:solidFill>
                  <a:prstClr val="black"/>
                </a:solidFill>
                <a:latin typeface="Arial" panose="020B0604020202020204" pitchFamily="34" charset="0"/>
                <a:cs typeface="Arial" panose="020B0604020202020204" pitchFamily="34" charset="0"/>
              </a:rPr>
              <a:t>). </a:t>
            </a:r>
            <a:endParaRPr lang="es-ES" sz="1400" dirty="0" smtClean="0">
              <a:solidFill>
                <a:prstClr val="black"/>
              </a:solidFill>
              <a:latin typeface="Arial" panose="020B0604020202020204" pitchFamily="34" charset="0"/>
              <a:cs typeface="Arial" panose="020B0604020202020204" pitchFamily="34" charset="0"/>
            </a:endParaRPr>
          </a:p>
          <a:p>
            <a:pPr marL="742950" lvl="1" indent="-285750" algn="just" eaLnBrk="0" hangingPunct="0">
              <a:spcBef>
                <a:spcPct val="20000"/>
              </a:spcBef>
              <a:spcAft>
                <a:spcPts val="0"/>
              </a:spcAft>
              <a:buFont typeface="Arial" panose="020B0604020202020204" pitchFamily="34" charset="0"/>
              <a:buChar char="•"/>
            </a:pPr>
            <a:r>
              <a:rPr lang="es-ES" sz="1400" dirty="0" err="1" smtClean="0">
                <a:solidFill>
                  <a:prstClr val="black"/>
                </a:solidFill>
                <a:latin typeface="Arial" panose="020B0604020202020204" pitchFamily="34" charset="0"/>
                <a:cs typeface="Arial" panose="020B0604020202020204" pitchFamily="34" charset="0"/>
              </a:rPr>
              <a:t>Gaixoak</a:t>
            </a:r>
            <a:r>
              <a:rPr lang="es-ES" sz="1400" dirty="0" smtClean="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ahotik</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hartzeko</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burdinarekiko</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intolerantzia</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badu</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tratamenduari</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erantzuten</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ez</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badio</a:t>
            </a:r>
            <a:r>
              <a:rPr lang="es-ES" sz="1400" dirty="0">
                <a:solidFill>
                  <a:prstClr val="black"/>
                </a:solidFill>
                <a:latin typeface="Arial" panose="020B0604020202020204" pitchFamily="34" charset="0"/>
                <a:cs typeface="Arial" panose="020B0604020202020204" pitchFamily="34" charset="0"/>
              </a:rPr>
              <a:t>, anemia </a:t>
            </a:r>
            <a:r>
              <a:rPr lang="es-ES" sz="1400" dirty="0" err="1">
                <a:solidFill>
                  <a:prstClr val="black"/>
                </a:solidFill>
                <a:latin typeface="Arial" panose="020B0604020202020204" pitchFamily="34" charset="0"/>
                <a:cs typeface="Arial" panose="020B0604020202020204" pitchFamily="34" charset="0"/>
              </a:rPr>
              <a:t>larria</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badu</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Hb</a:t>
            </a:r>
            <a:r>
              <a:rPr lang="es-ES" sz="1400" dirty="0">
                <a:solidFill>
                  <a:prstClr val="black"/>
                </a:solidFill>
                <a:latin typeface="Arial" panose="020B0604020202020204" pitchFamily="34" charset="0"/>
                <a:cs typeface="Arial" panose="020B0604020202020204" pitchFamily="34" charset="0"/>
              </a:rPr>
              <a:t> &lt;10 g/dl) </a:t>
            </a:r>
            <a:r>
              <a:rPr lang="es-ES" sz="1400" dirty="0" err="1">
                <a:solidFill>
                  <a:prstClr val="black"/>
                </a:solidFill>
                <a:latin typeface="Arial" panose="020B0604020202020204" pitchFamily="34" charset="0"/>
                <a:cs typeface="Arial" panose="020B0604020202020204" pitchFamily="34" charset="0"/>
              </a:rPr>
              <a:t>edo</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gaixotasuna</a:t>
            </a:r>
            <a:r>
              <a:rPr lang="es-ES" sz="1400" dirty="0">
                <a:solidFill>
                  <a:prstClr val="black"/>
                </a:solidFill>
                <a:latin typeface="Arial" panose="020B0604020202020204" pitchFamily="34" charset="0"/>
                <a:cs typeface="Arial" panose="020B0604020202020204" pitchFamily="34" charset="0"/>
              </a:rPr>
              <a:t> fase </a:t>
            </a:r>
            <a:r>
              <a:rPr lang="es-ES" sz="1400" dirty="0" err="1">
                <a:solidFill>
                  <a:prstClr val="black"/>
                </a:solidFill>
                <a:latin typeface="Arial" panose="020B0604020202020204" pitchFamily="34" charset="0"/>
                <a:cs typeface="Arial" panose="020B0604020202020204" pitchFamily="34" charset="0"/>
              </a:rPr>
              <a:t>aktiboan</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badago</a:t>
            </a:r>
            <a:r>
              <a:rPr lang="es-ES" sz="1400" dirty="0">
                <a:solidFill>
                  <a:prstClr val="black"/>
                </a:solidFill>
                <a:latin typeface="Arial" panose="020B0604020202020204" pitchFamily="34" charset="0"/>
                <a:cs typeface="Arial" panose="020B0604020202020204" pitchFamily="34" charset="0"/>
              </a:rPr>
              <a:t>, ZB </a:t>
            </a:r>
            <a:r>
              <a:rPr lang="es-ES" sz="1400" dirty="0" err="1">
                <a:solidFill>
                  <a:prstClr val="black"/>
                </a:solidFill>
                <a:latin typeface="Arial" panose="020B0604020202020204" pitchFamily="34" charset="0"/>
                <a:cs typeface="Arial" panose="020B0604020202020204" pitchFamily="34" charset="0"/>
              </a:rPr>
              <a:t>burdina</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ematea</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erabaki</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behar</a:t>
            </a:r>
            <a:r>
              <a:rPr lang="es-ES" sz="1400" dirty="0">
                <a:solidFill>
                  <a:prstClr val="black"/>
                </a:solidFill>
                <a:latin typeface="Arial" panose="020B0604020202020204" pitchFamily="34" charset="0"/>
                <a:cs typeface="Arial" panose="020B0604020202020204" pitchFamily="34" charset="0"/>
              </a:rPr>
              <a:t> </a:t>
            </a:r>
            <a:r>
              <a:rPr lang="es-ES" sz="1400" dirty="0" smtClean="0">
                <a:solidFill>
                  <a:prstClr val="black"/>
                </a:solidFill>
                <a:latin typeface="Arial" panose="020B0604020202020204" pitchFamily="34" charset="0"/>
                <a:cs typeface="Arial" panose="020B0604020202020204" pitchFamily="34" charset="0"/>
              </a:rPr>
              <a:t>da.</a:t>
            </a:r>
            <a:endParaRPr lang="es-ES" sz="1400" dirty="0">
              <a:solidFill>
                <a:prstClr val="black"/>
              </a:solidFill>
              <a:latin typeface="Arial" panose="020B0604020202020204" pitchFamily="34" charset="0"/>
              <a:cs typeface="Arial" panose="020B0604020202020204" pitchFamily="34" charset="0"/>
            </a:endParaRPr>
          </a:p>
          <a:p>
            <a:pPr marL="285750" indent="-285750" algn="just" eaLnBrk="0" hangingPunct="0">
              <a:buFont typeface="Arial" panose="020B0604020202020204" pitchFamily="34" charset="0"/>
              <a:buChar char="•"/>
            </a:pPr>
            <a:r>
              <a:rPr lang="es-ES" sz="1800" b="1" dirty="0" err="1">
                <a:solidFill>
                  <a:prstClr val="black"/>
                </a:solidFill>
                <a:latin typeface="Arial" panose="020B0604020202020204" pitchFamily="34" charset="0"/>
                <a:cs typeface="Arial" panose="020B0604020202020204" pitchFamily="34" charset="0"/>
              </a:rPr>
              <a:t>Kirurgia</a:t>
            </a:r>
            <a:r>
              <a:rPr lang="es-ES" sz="1800" b="1" dirty="0">
                <a:solidFill>
                  <a:prstClr val="black"/>
                </a:solidFill>
                <a:latin typeface="Arial" panose="020B0604020202020204" pitchFamily="34" charset="0"/>
                <a:cs typeface="Arial" panose="020B0604020202020204" pitchFamily="34" charset="0"/>
              </a:rPr>
              <a:t> </a:t>
            </a:r>
            <a:r>
              <a:rPr lang="es-ES" sz="1800" b="1" dirty="0" err="1" smtClean="0">
                <a:solidFill>
                  <a:prstClr val="black"/>
                </a:solidFill>
                <a:latin typeface="Arial" panose="020B0604020202020204" pitchFamily="34" charset="0"/>
                <a:cs typeface="Arial" panose="020B0604020202020204" pitchFamily="34" charset="0"/>
              </a:rPr>
              <a:t>bariatrikoa</a:t>
            </a:r>
            <a:r>
              <a:rPr lang="es-ES" sz="1800" b="1" dirty="0" smtClean="0">
                <a:solidFill>
                  <a:prstClr val="black"/>
                </a:solidFill>
                <a:latin typeface="Arial" panose="020B0604020202020204" pitchFamily="34" charset="0"/>
                <a:cs typeface="Arial" panose="020B0604020202020204" pitchFamily="34" charset="0"/>
              </a:rPr>
              <a:t> (KB)</a:t>
            </a:r>
          </a:p>
          <a:p>
            <a:pPr marL="742950" lvl="1" indent="-285750" algn="just" eaLnBrk="0" hangingPunct="0">
              <a:spcBef>
                <a:spcPct val="20000"/>
              </a:spcBef>
              <a:spcAft>
                <a:spcPts val="0"/>
              </a:spcAft>
              <a:buFont typeface="Arial" panose="020B0604020202020204" pitchFamily="34" charset="0"/>
              <a:buChar char="•"/>
            </a:pPr>
            <a:r>
              <a:rPr lang="es-ES" sz="1400" dirty="0" err="1" smtClean="0">
                <a:solidFill>
                  <a:prstClr val="black"/>
                </a:solidFill>
                <a:latin typeface="Arial" panose="020B0604020202020204" pitchFamily="34" charset="0"/>
                <a:cs typeface="Arial" panose="020B0604020202020204" pitchFamily="34" charset="0"/>
              </a:rPr>
              <a:t>Kirurgia</a:t>
            </a:r>
            <a:r>
              <a:rPr lang="es-ES" sz="1400" dirty="0" smtClean="0">
                <a:solidFill>
                  <a:prstClr val="black"/>
                </a:solidFill>
                <a:latin typeface="Arial" panose="020B0604020202020204" pitchFamily="34" charset="0"/>
                <a:cs typeface="Arial" panose="020B0604020202020204" pitchFamily="34" charset="0"/>
              </a:rPr>
              <a:t> </a:t>
            </a:r>
            <a:r>
              <a:rPr lang="es-ES" sz="1400" dirty="0" err="1" smtClean="0">
                <a:solidFill>
                  <a:prstClr val="black"/>
                </a:solidFill>
                <a:latin typeface="Arial" panose="020B0604020202020204" pitchFamily="34" charset="0"/>
                <a:cs typeface="Arial" panose="020B0604020202020204" pitchFamily="34" charset="0"/>
              </a:rPr>
              <a:t>bariatrikoaren</a:t>
            </a:r>
            <a:r>
              <a:rPr lang="es-ES" sz="1400" dirty="0" smtClean="0">
                <a:solidFill>
                  <a:prstClr val="black"/>
                </a:solidFill>
                <a:latin typeface="Arial" panose="020B0604020202020204" pitchFamily="34" charset="0"/>
                <a:cs typeface="Arial" panose="020B0604020202020204" pitchFamily="34" charset="0"/>
              </a:rPr>
              <a:t> </a:t>
            </a:r>
            <a:r>
              <a:rPr lang="es-ES" sz="1400" dirty="0" err="1" smtClean="0">
                <a:solidFill>
                  <a:prstClr val="black"/>
                </a:solidFill>
                <a:latin typeface="Arial" panose="020B0604020202020204" pitchFamily="34" charset="0"/>
                <a:cs typeface="Arial" panose="020B0604020202020204" pitchFamily="34" charset="0"/>
              </a:rPr>
              <a:t>ostean</a:t>
            </a:r>
            <a:r>
              <a:rPr lang="es-ES" sz="1400" dirty="0" smtClean="0">
                <a:solidFill>
                  <a:prstClr val="black"/>
                </a:solidFill>
                <a:latin typeface="Arial" panose="020B0604020202020204" pitchFamily="34" charset="0"/>
                <a:cs typeface="Arial" panose="020B0604020202020204" pitchFamily="34" charset="0"/>
              </a:rPr>
              <a:t> </a:t>
            </a:r>
            <a:r>
              <a:rPr lang="es-ES" sz="1400" dirty="0" err="1" smtClean="0">
                <a:solidFill>
                  <a:prstClr val="black"/>
                </a:solidFill>
                <a:latin typeface="Arial" panose="020B0604020202020204" pitchFamily="34" charset="0"/>
                <a:cs typeface="Arial" panose="020B0604020202020204" pitchFamily="34" charset="0"/>
              </a:rPr>
              <a:t>burdinaren</a:t>
            </a:r>
            <a:r>
              <a:rPr lang="es-ES" sz="1400" dirty="0" smtClean="0">
                <a:solidFill>
                  <a:prstClr val="black"/>
                </a:solidFill>
                <a:latin typeface="Arial" panose="020B0604020202020204" pitchFamily="34" charset="0"/>
                <a:cs typeface="Arial" panose="020B0604020202020204" pitchFamily="34" charset="0"/>
              </a:rPr>
              <a:t> </a:t>
            </a:r>
            <a:r>
              <a:rPr lang="es-ES" sz="1400" dirty="0" err="1" smtClean="0">
                <a:solidFill>
                  <a:prstClr val="black"/>
                </a:solidFill>
                <a:latin typeface="Arial" panose="020B0604020202020204" pitchFamily="34" charset="0"/>
                <a:cs typeface="Arial" panose="020B0604020202020204" pitchFamily="34" charset="0"/>
              </a:rPr>
              <a:t>eskasia</a:t>
            </a:r>
            <a:r>
              <a:rPr lang="es-ES" sz="1400" dirty="0" smtClean="0">
                <a:solidFill>
                  <a:prstClr val="black"/>
                </a:solidFill>
                <a:latin typeface="Arial" panose="020B0604020202020204" pitchFamily="34" charset="0"/>
                <a:cs typeface="Arial" panose="020B0604020202020204" pitchFamily="34" charset="0"/>
              </a:rPr>
              <a:t> % 20-49raino </a:t>
            </a:r>
            <a:r>
              <a:rPr lang="es-ES" sz="1400" dirty="0" err="1" smtClean="0">
                <a:solidFill>
                  <a:prstClr val="black"/>
                </a:solidFill>
                <a:latin typeface="Arial" panose="020B0604020202020204" pitchFamily="34" charset="0"/>
                <a:cs typeface="Arial" panose="020B0604020202020204" pitchFamily="34" charset="0"/>
              </a:rPr>
              <a:t>irits</a:t>
            </a:r>
            <a:r>
              <a:rPr lang="es-ES" sz="1400" dirty="0" smtClean="0">
                <a:solidFill>
                  <a:prstClr val="black"/>
                </a:solidFill>
                <a:latin typeface="Arial" panose="020B0604020202020204" pitchFamily="34" charset="0"/>
                <a:cs typeface="Arial" panose="020B0604020202020204" pitchFamily="34" charset="0"/>
              </a:rPr>
              <a:t> </a:t>
            </a:r>
            <a:r>
              <a:rPr lang="es-ES" sz="1400" dirty="0" err="1" smtClean="0">
                <a:solidFill>
                  <a:prstClr val="black"/>
                </a:solidFill>
                <a:latin typeface="Arial" panose="020B0604020202020204" pitchFamily="34" charset="0"/>
                <a:cs typeface="Arial" panose="020B0604020202020204" pitchFamily="34" charset="0"/>
              </a:rPr>
              <a:t>daiteke</a:t>
            </a:r>
            <a:r>
              <a:rPr lang="es-ES" sz="1400" dirty="0" smtClean="0">
                <a:solidFill>
                  <a:prstClr val="black"/>
                </a:solidFill>
                <a:latin typeface="Arial" panose="020B0604020202020204" pitchFamily="34" charset="0"/>
                <a:cs typeface="Arial" panose="020B0604020202020204" pitchFamily="34" charset="0"/>
              </a:rPr>
              <a:t>, </a:t>
            </a:r>
            <a:r>
              <a:rPr lang="es-ES" sz="1400" dirty="0" err="1" smtClean="0">
                <a:solidFill>
                  <a:prstClr val="black"/>
                </a:solidFill>
                <a:latin typeface="Arial" panose="020B0604020202020204" pitchFamily="34" charset="0"/>
                <a:cs typeface="Arial" panose="020B0604020202020204" pitchFamily="34" charset="0"/>
              </a:rPr>
              <a:t>gaitasun</a:t>
            </a:r>
            <a:r>
              <a:rPr lang="es-ES" sz="1400" dirty="0" smtClean="0">
                <a:solidFill>
                  <a:prstClr val="black"/>
                </a:solidFill>
                <a:latin typeface="Arial" panose="020B0604020202020204" pitchFamily="34" charset="0"/>
                <a:cs typeface="Arial" panose="020B0604020202020204" pitchFamily="34" charset="0"/>
              </a:rPr>
              <a:t> </a:t>
            </a:r>
            <a:r>
              <a:rPr lang="es-ES" sz="1400" dirty="0" err="1" smtClean="0">
                <a:solidFill>
                  <a:prstClr val="black"/>
                </a:solidFill>
                <a:latin typeface="Arial" panose="020B0604020202020204" pitchFamily="34" charset="0"/>
                <a:cs typeface="Arial" panose="020B0604020202020204" pitchFamily="34" charset="0"/>
              </a:rPr>
              <a:t>gastrikoa</a:t>
            </a:r>
            <a:r>
              <a:rPr lang="es-ES" sz="1400" dirty="0" smtClean="0">
                <a:solidFill>
                  <a:prstClr val="black"/>
                </a:solidFill>
                <a:latin typeface="Arial" panose="020B0604020202020204" pitchFamily="34" charset="0"/>
                <a:cs typeface="Arial" panose="020B0604020202020204" pitchFamily="34" charset="0"/>
              </a:rPr>
              <a:t> </a:t>
            </a:r>
            <a:r>
              <a:rPr lang="es-ES" sz="1400" dirty="0" err="1" smtClean="0">
                <a:solidFill>
                  <a:prstClr val="black"/>
                </a:solidFill>
                <a:latin typeface="Arial" panose="020B0604020202020204" pitchFamily="34" charset="0"/>
                <a:cs typeface="Arial" panose="020B0604020202020204" pitchFamily="34" charset="0"/>
              </a:rPr>
              <a:t>murrizten</a:t>
            </a:r>
            <a:r>
              <a:rPr lang="es-ES" sz="1400" dirty="0" smtClean="0">
                <a:solidFill>
                  <a:prstClr val="black"/>
                </a:solidFill>
                <a:latin typeface="Arial" panose="020B0604020202020204" pitchFamily="34" charset="0"/>
                <a:cs typeface="Arial" panose="020B0604020202020204" pitchFamily="34" charset="0"/>
              </a:rPr>
              <a:t> </a:t>
            </a:r>
            <a:r>
              <a:rPr lang="es-ES" sz="1400" dirty="0" err="1" smtClean="0">
                <a:solidFill>
                  <a:prstClr val="black"/>
                </a:solidFill>
                <a:latin typeface="Arial" panose="020B0604020202020204" pitchFamily="34" charset="0"/>
                <a:cs typeface="Arial" panose="020B0604020202020204" pitchFamily="34" charset="0"/>
              </a:rPr>
              <a:t>delako</a:t>
            </a:r>
            <a:r>
              <a:rPr lang="es-ES" sz="1400" dirty="0" smtClean="0">
                <a:solidFill>
                  <a:prstClr val="black"/>
                </a:solidFill>
                <a:latin typeface="Arial" panose="020B0604020202020204" pitchFamily="34" charset="0"/>
                <a:cs typeface="Arial" panose="020B0604020202020204" pitchFamily="34" charset="0"/>
              </a:rPr>
              <a:t> eta </a:t>
            </a:r>
            <a:r>
              <a:rPr lang="es-ES" sz="1400" dirty="0" err="1" smtClean="0">
                <a:solidFill>
                  <a:prstClr val="black"/>
                </a:solidFill>
                <a:latin typeface="Arial" panose="020B0604020202020204" pitchFamily="34" charset="0"/>
                <a:cs typeface="Arial" panose="020B0604020202020204" pitchFamily="34" charset="0"/>
              </a:rPr>
              <a:t>duodenoaren</a:t>
            </a:r>
            <a:r>
              <a:rPr lang="es-ES" sz="1400" dirty="0" smtClean="0">
                <a:solidFill>
                  <a:prstClr val="black"/>
                </a:solidFill>
                <a:latin typeface="Arial" panose="020B0604020202020204" pitchFamily="34" charset="0"/>
                <a:cs typeface="Arial" panose="020B0604020202020204" pitchFamily="34" charset="0"/>
              </a:rPr>
              <a:t> </a:t>
            </a:r>
            <a:r>
              <a:rPr lang="es-ES" sz="1400" dirty="0" err="1" smtClean="0">
                <a:solidFill>
                  <a:prstClr val="black"/>
                </a:solidFill>
                <a:latin typeface="Arial" panose="020B0604020202020204" pitchFamily="34" charset="0"/>
                <a:cs typeface="Arial" panose="020B0604020202020204" pitchFamily="34" charset="0"/>
              </a:rPr>
              <a:t>by-pass-ak</a:t>
            </a:r>
            <a:r>
              <a:rPr lang="es-ES" sz="1400" dirty="0" smtClean="0">
                <a:solidFill>
                  <a:prstClr val="black"/>
                </a:solidFill>
                <a:latin typeface="Arial" panose="020B0604020202020204" pitchFamily="34" charset="0"/>
                <a:cs typeface="Arial" panose="020B0604020202020204" pitchFamily="34" charset="0"/>
              </a:rPr>
              <a:t> eta </a:t>
            </a:r>
            <a:r>
              <a:rPr lang="es-ES" sz="1400" dirty="0" err="1" smtClean="0">
                <a:solidFill>
                  <a:prstClr val="black"/>
                </a:solidFill>
                <a:latin typeface="Arial" panose="020B0604020202020204" pitchFamily="34" charset="0"/>
                <a:cs typeface="Arial" panose="020B0604020202020204" pitchFamily="34" charset="0"/>
              </a:rPr>
              <a:t>jeiuno</a:t>
            </a:r>
            <a:r>
              <a:rPr lang="es-ES" sz="1400" dirty="0" smtClean="0">
                <a:solidFill>
                  <a:prstClr val="black"/>
                </a:solidFill>
                <a:latin typeface="Arial" panose="020B0604020202020204" pitchFamily="34" charset="0"/>
                <a:cs typeface="Arial" panose="020B0604020202020204" pitchFamily="34" charset="0"/>
              </a:rPr>
              <a:t> </a:t>
            </a:r>
            <a:r>
              <a:rPr lang="es-ES" sz="1400" dirty="0" err="1" smtClean="0">
                <a:solidFill>
                  <a:prstClr val="black"/>
                </a:solidFill>
                <a:latin typeface="Arial" panose="020B0604020202020204" pitchFamily="34" charset="0"/>
                <a:cs typeface="Arial" panose="020B0604020202020204" pitchFamily="34" charset="0"/>
              </a:rPr>
              <a:t>proximalak</a:t>
            </a:r>
            <a:r>
              <a:rPr lang="es-ES" sz="1400" dirty="0" smtClean="0">
                <a:solidFill>
                  <a:prstClr val="black"/>
                </a:solidFill>
                <a:latin typeface="Arial" panose="020B0604020202020204" pitchFamily="34" charset="0"/>
                <a:cs typeface="Arial" panose="020B0604020202020204" pitchFamily="34" charset="0"/>
              </a:rPr>
              <a:t> </a:t>
            </a:r>
            <a:r>
              <a:rPr lang="es-ES" sz="1400" dirty="0" err="1" smtClean="0">
                <a:solidFill>
                  <a:prstClr val="black"/>
                </a:solidFill>
                <a:latin typeface="Arial" panose="020B0604020202020204" pitchFamily="34" charset="0"/>
                <a:cs typeface="Arial" panose="020B0604020202020204" pitchFamily="34" charset="0"/>
              </a:rPr>
              <a:t>haren</a:t>
            </a:r>
            <a:r>
              <a:rPr lang="es-ES" sz="1400" dirty="0" smtClean="0">
                <a:solidFill>
                  <a:prstClr val="black"/>
                </a:solidFill>
                <a:latin typeface="Arial" panose="020B0604020202020204" pitchFamily="34" charset="0"/>
                <a:cs typeface="Arial" panose="020B0604020202020204" pitchFamily="34" charset="0"/>
              </a:rPr>
              <a:t> </a:t>
            </a:r>
            <a:r>
              <a:rPr lang="es-ES" sz="1400" dirty="0" err="1" smtClean="0">
                <a:solidFill>
                  <a:prstClr val="black"/>
                </a:solidFill>
                <a:latin typeface="Arial" panose="020B0604020202020204" pitchFamily="34" charset="0"/>
                <a:cs typeface="Arial" panose="020B0604020202020204" pitchFamily="34" charset="0"/>
              </a:rPr>
              <a:t>xurgapena</a:t>
            </a:r>
            <a:r>
              <a:rPr lang="es-ES" sz="1400" dirty="0" smtClean="0">
                <a:solidFill>
                  <a:prstClr val="black"/>
                </a:solidFill>
                <a:latin typeface="Arial" panose="020B0604020202020204" pitchFamily="34" charset="0"/>
                <a:cs typeface="Arial" panose="020B0604020202020204" pitchFamily="34" charset="0"/>
              </a:rPr>
              <a:t> </a:t>
            </a:r>
            <a:r>
              <a:rPr lang="es-ES" sz="1400" dirty="0" err="1" smtClean="0">
                <a:solidFill>
                  <a:prstClr val="black"/>
                </a:solidFill>
                <a:latin typeface="Arial" panose="020B0604020202020204" pitchFamily="34" charset="0"/>
                <a:cs typeface="Arial" panose="020B0604020202020204" pitchFamily="34" charset="0"/>
              </a:rPr>
              <a:t>gutxitzen</a:t>
            </a:r>
            <a:r>
              <a:rPr lang="es-ES" sz="1400" dirty="0" smtClean="0">
                <a:solidFill>
                  <a:prstClr val="black"/>
                </a:solidFill>
                <a:latin typeface="Arial" panose="020B0604020202020204" pitchFamily="34" charset="0"/>
                <a:cs typeface="Arial" panose="020B0604020202020204" pitchFamily="34" charset="0"/>
              </a:rPr>
              <a:t> </a:t>
            </a:r>
            <a:r>
              <a:rPr lang="es-ES" sz="1400" dirty="0" err="1" smtClean="0">
                <a:solidFill>
                  <a:prstClr val="black"/>
                </a:solidFill>
                <a:latin typeface="Arial" panose="020B0604020202020204" pitchFamily="34" charset="0"/>
                <a:cs typeface="Arial" panose="020B0604020202020204" pitchFamily="34" charset="0"/>
              </a:rPr>
              <a:t>dutelako</a:t>
            </a:r>
            <a:r>
              <a:rPr lang="es-ES" sz="1400" dirty="0" smtClean="0">
                <a:solidFill>
                  <a:prstClr val="black"/>
                </a:solidFill>
                <a:latin typeface="Arial" panose="020B0604020202020204" pitchFamily="34" charset="0"/>
                <a:cs typeface="Arial" panose="020B0604020202020204" pitchFamily="34" charset="0"/>
              </a:rPr>
              <a:t>.</a:t>
            </a:r>
          </a:p>
          <a:p>
            <a:pPr marL="742950" lvl="1" indent="-285750" algn="just" eaLnBrk="0" hangingPunct="0">
              <a:spcBef>
                <a:spcPct val="20000"/>
              </a:spcBef>
              <a:spcAft>
                <a:spcPts val="0"/>
              </a:spcAft>
              <a:buFont typeface="Arial" panose="020B0604020202020204" pitchFamily="34" charset="0"/>
              <a:buChar char="•"/>
            </a:pPr>
            <a:r>
              <a:rPr lang="es-ES" sz="1400" dirty="0" smtClean="0">
                <a:solidFill>
                  <a:prstClr val="black"/>
                </a:solidFill>
                <a:latin typeface="Arial" panose="020B0604020202020204" pitchFamily="34" charset="0"/>
                <a:cs typeface="Arial" panose="020B0604020202020204" pitchFamily="34" charset="0"/>
              </a:rPr>
              <a:t>KB </a:t>
            </a:r>
            <a:r>
              <a:rPr lang="es-ES" sz="1400" dirty="0" err="1">
                <a:solidFill>
                  <a:prstClr val="black"/>
                </a:solidFill>
                <a:latin typeface="Arial" panose="020B0604020202020204" pitchFamily="34" charset="0"/>
                <a:cs typeface="Arial" panose="020B0604020202020204" pitchFamily="34" charset="0"/>
              </a:rPr>
              <a:t>egin</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zaien</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gaixo</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gehienen</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kasuan</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ahotik</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burdina</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eman</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beharrean</a:t>
            </a:r>
            <a:r>
              <a:rPr lang="es-ES" sz="1400" dirty="0">
                <a:solidFill>
                  <a:prstClr val="black"/>
                </a:solidFill>
                <a:latin typeface="Arial" panose="020B0604020202020204" pitchFamily="34" charset="0"/>
                <a:cs typeface="Arial" panose="020B0604020202020204" pitchFamily="34" charset="0"/>
              </a:rPr>
              <a:t>, ZB </a:t>
            </a:r>
            <a:r>
              <a:rPr lang="es-ES" sz="1400" dirty="0" err="1">
                <a:solidFill>
                  <a:prstClr val="black"/>
                </a:solidFill>
                <a:latin typeface="Arial" panose="020B0604020202020204" pitchFamily="34" charset="0"/>
                <a:cs typeface="Arial" panose="020B0604020202020204" pitchFamily="34" charset="0"/>
              </a:rPr>
              <a:t>burdina</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ematea</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gomendatzen</a:t>
            </a:r>
            <a:r>
              <a:rPr lang="es-ES" sz="1400" dirty="0">
                <a:solidFill>
                  <a:prstClr val="black"/>
                </a:solidFill>
                <a:latin typeface="Arial" panose="020B0604020202020204" pitchFamily="34" charset="0"/>
                <a:cs typeface="Arial" panose="020B0604020202020204" pitchFamily="34" charset="0"/>
              </a:rPr>
              <a:t> da, </a:t>
            </a:r>
            <a:r>
              <a:rPr lang="es-ES" sz="1400" dirty="0" err="1">
                <a:solidFill>
                  <a:prstClr val="black"/>
                </a:solidFill>
                <a:latin typeface="Arial" panose="020B0604020202020204" pitchFamily="34" charset="0"/>
                <a:cs typeface="Arial" panose="020B0604020202020204" pitchFamily="34" charset="0"/>
              </a:rPr>
              <a:t>kopuru</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egokia</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hartzea</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bermatzen</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duelako</a:t>
            </a:r>
            <a:r>
              <a:rPr lang="es-ES" sz="1400" dirty="0">
                <a:solidFill>
                  <a:prstClr val="black"/>
                </a:solidFill>
                <a:latin typeface="Arial" panose="020B0604020202020204" pitchFamily="34" charset="0"/>
                <a:cs typeface="Arial" panose="020B0604020202020204" pitchFamily="34" charset="0"/>
              </a:rPr>
              <a:t> eta </a:t>
            </a:r>
            <a:r>
              <a:rPr lang="es-ES" sz="1400" dirty="0" err="1">
                <a:solidFill>
                  <a:prstClr val="black"/>
                </a:solidFill>
                <a:latin typeface="Arial" panose="020B0604020202020204" pitchFamily="34" charset="0"/>
                <a:cs typeface="Arial" panose="020B0604020202020204" pitchFamily="34" charset="0"/>
              </a:rPr>
              <a:t>gaixo</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horientzat</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bereziki</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kaltegarria</a:t>
            </a:r>
            <a:r>
              <a:rPr lang="es-ES" sz="1400" dirty="0">
                <a:solidFill>
                  <a:prstClr val="black"/>
                </a:solidFill>
                <a:latin typeface="Arial" panose="020B0604020202020204" pitchFamily="34" charset="0"/>
                <a:cs typeface="Arial" panose="020B0604020202020204" pitchFamily="34" charset="0"/>
              </a:rPr>
              <a:t> den </a:t>
            </a:r>
            <a:r>
              <a:rPr lang="es-ES" sz="1400" dirty="0" err="1">
                <a:solidFill>
                  <a:prstClr val="black"/>
                </a:solidFill>
                <a:latin typeface="Arial" panose="020B0604020202020204" pitchFamily="34" charset="0"/>
                <a:cs typeface="Arial" panose="020B0604020202020204" pitchFamily="34" charset="0"/>
              </a:rPr>
              <a:t>toxikotasun</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gastrointestinala</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ekiditen</a:t>
            </a:r>
            <a:r>
              <a:rPr lang="es-ES" sz="1400" dirty="0">
                <a:solidFill>
                  <a:prstClr val="black"/>
                </a:solidFill>
                <a:latin typeface="Arial" panose="020B0604020202020204" pitchFamily="34" charset="0"/>
                <a:cs typeface="Arial" panose="020B0604020202020204" pitchFamily="34" charset="0"/>
              </a:rPr>
              <a:t> </a:t>
            </a:r>
            <a:r>
              <a:rPr lang="es-ES" sz="1400" dirty="0" err="1" smtClean="0">
                <a:solidFill>
                  <a:prstClr val="black"/>
                </a:solidFill>
                <a:latin typeface="Arial" panose="020B0604020202020204" pitchFamily="34" charset="0"/>
                <a:cs typeface="Arial" panose="020B0604020202020204" pitchFamily="34" charset="0"/>
              </a:rPr>
              <a:t>duelako</a:t>
            </a:r>
            <a:r>
              <a:rPr lang="es-ES" sz="1400" dirty="0" smtClean="0">
                <a:solidFill>
                  <a:prstClr val="black"/>
                </a:solidFill>
                <a:latin typeface="Arial" panose="020B0604020202020204" pitchFamily="34" charset="0"/>
                <a:cs typeface="Arial" panose="020B0604020202020204" pitchFamily="34" charset="0"/>
              </a:rPr>
              <a:t>.</a:t>
            </a:r>
          </a:p>
          <a:p>
            <a:pPr marL="742950" lvl="1" indent="-285750" algn="just" eaLnBrk="0" hangingPunct="0">
              <a:spcBef>
                <a:spcPct val="20000"/>
              </a:spcBef>
              <a:spcAft>
                <a:spcPts val="0"/>
              </a:spcAft>
              <a:buFont typeface="Arial" panose="020B0604020202020204" pitchFamily="34" charset="0"/>
              <a:buChar char="•"/>
            </a:pPr>
            <a:r>
              <a:rPr lang="es-ES" sz="1400" dirty="0" err="1" smtClean="0">
                <a:solidFill>
                  <a:prstClr val="black"/>
                </a:solidFill>
                <a:latin typeface="Arial" panose="020B0604020202020204" pitchFamily="34" charset="0"/>
                <a:cs typeface="Arial" panose="020B0604020202020204" pitchFamily="34" charset="0"/>
              </a:rPr>
              <a:t>Erasokorrak</a:t>
            </a:r>
            <a:r>
              <a:rPr lang="es-ES" sz="1400" dirty="0" smtClean="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ez</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diren</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prozeduren</a:t>
            </a:r>
            <a:r>
              <a:rPr lang="es-ES" sz="1400" dirty="0">
                <a:solidFill>
                  <a:prstClr val="black"/>
                </a:solidFill>
                <a:latin typeface="Arial" panose="020B0604020202020204" pitchFamily="34" charset="0"/>
                <a:cs typeface="Arial" panose="020B0604020202020204" pitchFamily="34" charset="0"/>
              </a:rPr>
              <a:t> pean </a:t>
            </a:r>
            <a:r>
              <a:rPr lang="es-ES" sz="1400" dirty="0" err="1">
                <a:solidFill>
                  <a:prstClr val="black"/>
                </a:solidFill>
                <a:latin typeface="Arial" panose="020B0604020202020204" pitchFamily="34" charset="0"/>
                <a:cs typeface="Arial" panose="020B0604020202020204" pitchFamily="34" charset="0"/>
              </a:rPr>
              <a:t>dauden</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gaixoek</a:t>
            </a:r>
            <a:r>
              <a:rPr lang="es-ES" sz="1400" dirty="0">
                <a:solidFill>
                  <a:prstClr val="black"/>
                </a:solidFill>
                <a:latin typeface="Arial" panose="020B0604020202020204" pitchFamily="34" charset="0"/>
                <a:cs typeface="Arial" panose="020B0604020202020204" pitchFamily="34" charset="0"/>
              </a:rPr>
              <a:t> (banda </a:t>
            </a:r>
            <a:r>
              <a:rPr lang="es-ES" sz="1400" dirty="0" err="1">
                <a:solidFill>
                  <a:prstClr val="black"/>
                </a:solidFill>
                <a:latin typeface="Arial" panose="020B0604020202020204" pitchFamily="34" charset="0"/>
                <a:cs typeface="Arial" panose="020B0604020202020204" pitchFamily="34" charset="0"/>
              </a:rPr>
              <a:t>gastrikoak</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kasu</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burdina</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ahotik</a:t>
            </a:r>
            <a:r>
              <a:rPr lang="es-ES" sz="1400" dirty="0">
                <a:solidFill>
                  <a:prstClr val="black"/>
                </a:solidFill>
                <a:latin typeface="Arial" panose="020B0604020202020204" pitchFamily="34" charset="0"/>
                <a:cs typeface="Arial" panose="020B0604020202020204" pitchFamily="34" charset="0"/>
              </a:rPr>
              <a:t> </a:t>
            </a:r>
            <a:r>
              <a:rPr lang="es-ES" sz="1400" dirty="0" err="1">
                <a:solidFill>
                  <a:prstClr val="black"/>
                </a:solidFill>
                <a:latin typeface="Arial" panose="020B0604020202020204" pitchFamily="34" charset="0"/>
                <a:cs typeface="Arial" panose="020B0604020202020204" pitchFamily="34" charset="0"/>
              </a:rPr>
              <a:t>hartzea</a:t>
            </a:r>
            <a:r>
              <a:rPr lang="es-ES" sz="1400" dirty="0">
                <a:solidFill>
                  <a:prstClr val="black"/>
                </a:solidFill>
                <a:latin typeface="Arial" panose="020B0604020202020204" pitchFamily="34" charset="0"/>
                <a:cs typeface="Arial" panose="020B0604020202020204" pitchFamily="34" charset="0"/>
              </a:rPr>
              <a:t> tolera </a:t>
            </a:r>
            <a:r>
              <a:rPr lang="es-ES" sz="1400" dirty="0" err="1" smtClean="0">
                <a:solidFill>
                  <a:prstClr val="black"/>
                </a:solidFill>
                <a:latin typeface="Arial" panose="020B0604020202020204" pitchFamily="34" charset="0"/>
                <a:cs typeface="Arial" panose="020B0604020202020204" pitchFamily="34" charset="0"/>
              </a:rPr>
              <a:t>dezakete</a:t>
            </a:r>
            <a:r>
              <a:rPr lang="es-ES" sz="1400" dirty="0" smtClean="0">
                <a:solidFill>
                  <a:prstClr val="black"/>
                </a:solidFill>
                <a:latin typeface="Arial" panose="020B0604020202020204" pitchFamily="34" charset="0"/>
                <a:cs typeface="Arial" panose="020B0604020202020204" pitchFamily="34" charset="0"/>
              </a:rPr>
              <a:t>.</a:t>
            </a:r>
            <a:endParaRPr lang="es-ES" sz="1400" dirty="0">
              <a:solidFill>
                <a:prstClr val="black"/>
              </a:solidFill>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endParaRPr lang="es-ES" sz="9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5397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7544" y="116632"/>
            <a:ext cx="8229600" cy="1115616"/>
          </a:xfrm>
        </p:spPr>
        <p:txBody>
          <a:bodyPr/>
          <a:lstStyle/>
          <a:p>
            <a:r>
              <a:rPr lang="es-ES" dirty="0" smtClean="0"/>
              <a:t>B12 BITAMINAREN ESKASIA</a:t>
            </a:r>
            <a:endParaRPr lang="es-ES" dirty="0"/>
          </a:p>
        </p:txBody>
      </p:sp>
      <p:sp>
        <p:nvSpPr>
          <p:cNvPr id="19459" name="Rectangle 3"/>
          <p:cNvSpPr>
            <a:spLocks noGrp="1" noChangeArrowheads="1"/>
          </p:cNvSpPr>
          <p:nvPr>
            <p:ph idx="4294967295"/>
          </p:nvPr>
        </p:nvSpPr>
        <p:spPr bwMode="auto">
          <a:xfrm>
            <a:off x="395536" y="1124744"/>
            <a:ext cx="8208912" cy="396044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buClr>
                <a:schemeClr val="tx2">
                  <a:lumMod val="50000"/>
                </a:schemeClr>
              </a:buClr>
            </a:pPr>
            <a:endParaRPr lang="es-ES" sz="2000" dirty="0" smtClean="0">
              <a:latin typeface="Arial Unicode MS" pitchFamily="34" charset="-128"/>
            </a:endParaRPr>
          </a:p>
          <a:p>
            <a:pPr marL="0" indent="0">
              <a:buClr>
                <a:schemeClr val="tx2">
                  <a:lumMod val="50000"/>
                </a:schemeClr>
              </a:buClr>
              <a:buNone/>
            </a:pPr>
            <a:r>
              <a:rPr lang="es-ES" sz="2400" dirty="0" smtClean="0">
                <a:latin typeface="Arial Unicode MS" pitchFamily="34" charset="-128"/>
              </a:rPr>
              <a:t> </a:t>
            </a:r>
            <a:endParaRPr lang="es-ES" sz="2400" dirty="0">
              <a:latin typeface="Arial Unicode MS" pitchFamily="34" charset="-128"/>
            </a:endParaRPr>
          </a:p>
          <a:p>
            <a:pPr>
              <a:buFontTx/>
              <a:buNone/>
            </a:pPr>
            <a:endParaRPr lang="es-ES" dirty="0" smtClean="0"/>
          </a:p>
          <a:p>
            <a:endParaRPr lang="es-ES" dirty="0" smtClean="0"/>
          </a:p>
        </p:txBody>
      </p:sp>
      <p:sp>
        <p:nvSpPr>
          <p:cNvPr id="4" name="Rectangle 3"/>
          <p:cNvSpPr>
            <a:spLocks noGrp="1" noChangeArrowheads="1"/>
          </p:cNvSpPr>
          <p:nvPr>
            <p:ph idx="4294967295"/>
          </p:nvPr>
        </p:nvSpPr>
        <p:spPr bwMode="auto">
          <a:xfrm>
            <a:off x="547936" y="1124744"/>
            <a:ext cx="8208912" cy="410445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spcBef>
                <a:spcPts val="0"/>
              </a:spcBef>
              <a:spcAft>
                <a:spcPts val="600"/>
              </a:spcAft>
              <a:buClr>
                <a:schemeClr val="tx2">
                  <a:lumMod val="50000"/>
                </a:schemeClr>
              </a:buClr>
            </a:pP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Egoera arrunt </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samarra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da. Bere </a:t>
            </a:r>
            <a:r>
              <a:rPr lang="eu-ES" sz="1600" dirty="0" err="1" smtClean="0">
                <a:latin typeface="Arial Unicode MS" panose="020B0604020202020204" pitchFamily="34" charset="-128"/>
                <a:ea typeface="Arial Unicode MS" panose="020B0604020202020204" pitchFamily="34" charset="-128"/>
                <a:cs typeface="Arial Unicode MS" panose="020B0604020202020204" pitchFamily="34" charset="-128"/>
              </a:rPr>
              <a:t>prebalentzia</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aldatu egiten da herrialde batetik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bestera (</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adinekoen kasuan, % 1,5 eta % 15 bitarteko tarteak ematen dira, aztertutako populazioaren eta diagnostikorako metodoaren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arabera)</a:t>
            </a:r>
          </a:p>
          <a:p>
            <a:pPr algn="just">
              <a:spcBef>
                <a:spcPts val="0"/>
              </a:spcBef>
              <a:spcAft>
                <a:spcPts val="600"/>
              </a:spcAft>
              <a:buClr>
                <a:schemeClr val="tx2">
                  <a:lumMod val="50000"/>
                </a:schemeClr>
              </a:buClr>
            </a:pP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B12 bitamina animalia-jatorriko elikagaietan aurki daiteke modu naturalean. Beharrezkoa da DNAren sintesirako, garunaren eta nerbio-sistema zentralaren funtzionamendu egokirako eta globulu gorrien ekoizpenerako</a:t>
            </a:r>
          </a:p>
          <a:p>
            <a:pPr algn="just">
              <a:spcBef>
                <a:spcPts val="0"/>
              </a:spcBef>
              <a:spcAft>
                <a:spcPts val="600"/>
              </a:spcAft>
              <a:buClr>
                <a:schemeClr val="tx2">
                  <a:lumMod val="50000"/>
                </a:schemeClr>
              </a:buClr>
            </a:pP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Batez ere gibelean metatzen da (1-5 mg artean)</a:t>
            </a:r>
          </a:p>
          <a:p>
            <a:pPr algn="just">
              <a:spcBef>
                <a:spcPts val="0"/>
              </a:spcBef>
              <a:spcAft>
                <a:spcPts val="600"/>
              </a:spcAft>
              <a:buClr>
                <a:schemeClr val="tx2">
                  <a:lumMod val="50000"/>
                </a:schemeClr>
              </a:buClr>
            </a:pP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Urte asko pasa daitezke sintomarik gabe. Sintoma horiek izan daitezke nekea eta anemia (arinak), </a:t>
            </a:r>
            <a:r>
              <a:rPr lang="eu-ES" sz="1600" dirty="0" err="1">
                <a:latin typeface="Arial Unicode MS" panose="020B0604020202020204" pitchFamily="34" charset="-128"/>
                <a:ea typeface="Arial Unicode MS" panose="020B0604020202020204" pitchFamily="34" charset="-128"/>
                <a:cs typeface="Arial Unicode MS" panose="020B0604020202020204" pitchFamily="34" charset="-128"/>
              </a:rPr>
              <a:t>aplasia</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u-ES" sz="1600" dirty="0" err="1">
                <a:latin typeface="Arial Unicode MS" panose="020B0604020202020204" pitchFamily="34" charset="-128"/>
                <a:ea typeface="Arial Unicode MS" panose="020B0604020202020204" pitchFamily="34" charset="-128"/>
                <a:cs typeface="Arial Unicode MS" panose="020B0604020202020204" pitchFamily="34" charset="-128"/>
              </a:rPr>
              <a:t>medularra</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 asaldura neurologikoak eta </a:t>
            </a:r>
            <a:r>
              <a:rPr lang="eu-ES" sz="1600" dirty="0" err="1">
                <a:latin typeface="Arial Unicode MS" panose="020B0604020202020204" pitchFamily="34" charset="-128"/>
                <a:ea typeface="Arial Unicode MS" panose="020B0604020202020204" pitchFamily="34" charset="-128"/>
                <a:cs typeface="Arial Unicode MS" panose="020B0604020202020204" pitchFamily="34" charset="-128"/>
              </a:rPr>
              <a:t>kardiomiopatia-arriskua</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 (larriak)</a:t>
            </a:r>
          </a:p>
          <a:p>
            <a:pPr algn="just">
              <a:spcBef>
                <a:spcPts val="0"/>
              </a:spcBef>
              <a:spcAft>
                <a:spcPts val="0"/>
              </a:spcAft>
              <a:buClr>
                <a:schemeClr val="tx2">
                  <a:lumMod val="50000"/>
                </a:schemeClr>
              </a:buClr>
            </a:pP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Kausak:</a:t>
            </a:r>
          </a:p>
          <a:p>
            <a:pPr lvl="1">
              <a:spcBef>
                <a:spcPts val="0"/>
              </a:spcBef>
              <a:spcAft>
                <a:spcPts val="0"/>
              </a:spcAft>
            </a:pP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Gaizki xurgatzea :gastritisa, </a:t>
            </a:r>
            <a:r>
              <a:rPr lang="eu-ES" sz="1200" dirty="0" err="1">
                <a:latin typeface="Arial Unicode MS" panose="020B0604020202020204" pitchFamily="34" charset="-128"/>
                <a:ea typeface="Arial Unicode MS" panose="020B0604020202020204" pitchFamily="34" charset="-128"/>
                <a:cs typeface="Arial Unicode MS" panose="020B0604020202020204" pitchFamily="34" charset="-128"/>
              </a:rPr>
              <a:t>by-pass</a:t>
            </a: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 gastrikoa, </a:t>
            </a:r>
            <a:r>
              <a:rPr lang="eu-ES" sz="1200" dirty="0" err="1">
                <a:latin typeface="Arial Unicode MS" panose="020B0604020202020204" pitchFamily="34" charset="-128"/>
                <a:ea typeface="Arial Unicode MS" panose="020B0604020202020204" pitchFamily="34" charset="-128"/>
                <a:cs typeface="Arial Unicode MS" panose="020B0604020202020204" pitchFamily="34" charset="-128"/>
              </a:rPr>
              <a:t>Crohn</a:t>
            </a: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 gaixotasuna</a:t>
            </a:r>
          </a:p>
          <a:p>
            <a:pPr lvl="1">
              <a:spcBef>
                <a:spcPts val="0"/>
              </a:spcBef>
              <a:spcAft>
                <a:spcPts val="0"/>
              </a:spcAft>
            </a:pP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Faktore intrintsekorik eza :anemia kaltegarria</a:t>
            </a:r>
          </a:p>
          <a:p>
            <a:pPr lvl="1">
              <a:spcBef>
                <a:spcPts val="0"/>
              </a:spcBef>
              <a:spcAft>
                <a:spcPts val="0"/>
              </a:spcAft>
            </a:pP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Gutxiago hartzea : elikatu gabeko pertsonak, </a:t>
            </a:r>
            <a:r>
              <a:rPr lang="eu-ES" sz="1200" dirty="0" err="1">
                <a:latin typeface="Arial Unicode MS" panose="020B0604020202020204" pitchFamily="34" charset="-128"/>
                <a:ea typeface="Arial Unicode MS" panose="020B0604020202020204" pitchFamily="34" charset="-128"/>
                <a:cs typeface="Arial Unicode MS" panose="020B0604020202020204" pitchFamily="34" charset="-128"/>
              </a:rPr>
              <a:t>beganoak</a:t>
            </a: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 begetarianoak</a:t>
            </a:r>
          </a:p>
          <a:p>
            <a:pPr lvl="1">
              <a:spcBef>
                <a:spcPts val="0"/>
              </a:spcBef>
              <a:spcAft>
                <a:spcPts val="0"/>
              </a:spcAft>
            </a:pP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Haren xurgapenari eragiten dioten botikak erabiltzea: PPI, </a:t>
            </a:r>
            <a:r>
              <a:rPr lang="eu-ES" sz="1200" dirty="0" err="1">
                <a:latin typeface="Arial Unicode MS" panose="020B0604020202020204" pitchFamily="34" charset="-128"/>
                <a:ea typeface="Arial Unicode MS" panose="020B0604020202020204" pitchFamily="34" charset="-128"/>
                <a:cs typeface="Arial Unicode MS" panose="020B0604020202020204" pitchFamily="34" charset="-128"/>
              </a:rPr>
              <a:t>koltxizina</a:t>
            </a: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u-ES" sz="1200" dirty="0" err="1">
                <a:latin typeface="Arial Unicode MS" panose="020B0604020202020204" pitchFamily="34" charset="-128"/>
                <a:ea typeface="Arial Unicode MS" panose="020B0604020202020204" pitchFamily="34" charset="-128"/>
                <a:cs typeface="Arial Unicode MS" panose="020B0604020202020204" pitchFamily="34" charset="-128"/>
              </a:rPr>
              <a:t>metformina</a:t>
            </a: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 etab.</a:t>
            </a:r>
          </a:p>
          <a:p>
            <a:pPr algn="just">
              <a:spcBef>
                <a:spcPts val="0"/>
              </a:spcBef>
              <a:spcAft>
                <a:spcPts val="1800"/>
              </a:spcAft>
              <a:buClr>
                <a:schemeClr val="tx2">
                  <a:lumMod val="50000"/>
                </a:schemeClr>
              </a:buClr>
            </a:pPr>
            <a:endParaRPr lang="eu-ES" sz="2000" dirty="0" smtClean="0"/>
          </a:p>
          <a:p>
            <a:pPr algn="just">
              <a:spcBef>
                <a:spcPts val="0"/>
              </a:spcBef>
              <a:spcAft>
                <a:spcPts val="1800"/>
              </a:spcAft>
              <a:buClr>
                <a:schemeClr val="tx2">
                  <a:lumMod val="50000"/>
                </a:schemeClr>
              </a:buClr>
            </a:pPr>
            <a:endParaRPr lang="es-ES" sz="2000" dirty="0" smtClean="0"/>
          </a:p>
          <a:p>
            <a:endParaRPr lang="es-ES" sz="2000" dirty="0" smtClean="0"/>
          </a:p>
        </p:txBody>
      </p:sp>
    </p:spTree>
    <p:extLst>
      <p:ext uri="{BB962C8B-B14F-4D97-AF65-F5344CB8AC3E}">
        <p14:creationId xmlns:p14="http://schemas.microsoft.com/office/powerpoint/2010/main" val="32059973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51520" y="116632"/>
            <a:ext cx="8784976" cy="994122"/>
          </a:xfrm>
        </p:spPr>
        <p:txBody>
          <a:bodyPr/>
          <a:lstStyle/>
          <a:p>
            <a:r>
              <a:rPr lang="eu-ES" sz="2800" b="1" dirty="0">
                <a:latin typeface="Arial Unicode MS" panose="020B0604020202020204" pitchFamily="34" charset="-128"/>
                <a:ea typeface="Arial Unicode MS" panose="020B0604020202020204" pitchFamily="34" charset="-128"/>
                <a:cs typeface="Arial Unicode MS" panose="020B0604020202020204" pitchFamily="34" charset="-128"/>
              </a:rPr>
              <a:t>Noiz ezar daiteke B12 bitaminaren eskasia dagoela?</a:t>
            </a:r>
            <a:endParaRPr lang="es-ES" sz="28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19459" name="Rectangle 3"/>
          <p:cNvSpPr>
            <a:spLocks noGrp="1" noChangeArrowheads="1"/>
          </p:cNvSpPr>
          <p:nvPr>
            <p:ph idx="4294967295"/>
          </p:nvPr>
        </p:nvSpPr>
        <p:spPr bwMode="auto">
          <a:xfrm>
            <a:off x="395536" y="1196752"/>
            <a:ext cx="8496944" cy="410445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pP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2015ean, Osakidetzaren Laborategietako Plan Zuzentzailearen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lantaldeak </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ezarri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zituen gomendioak</a:t>
            </a:r>
            <a:r>
              <a:rPr lang="es-ES" sz="1600" dirty="0" smtClean="0">
                <a:latin typeface="Arial Unicode MS" pitchFamily="34" charset="-128"/>
                <a:ea typeface="Arial Unicode MS" panose="020B0604020202020204" pitchFamily="34" charset="-128"/>
                <a:cs typeface="Arial Unicode MS" panose="020B0604020202020204" pitchFamily="34" charset="-128"/>
              </a:rPr>
              <a:t>: </a:t>
            </a:r>
            <a:endParaRPr lang="es-ES" sz="1600" dirty="0">
              <a:latin typeface="Arial Unicode MS" pitchFamily="34" charset="-128"/>
              <a:ea typeface="Arial Unicode MS" panose="020B0604020202020204" pitchFamily="34" charset="-128"/>
              <a:cs typeface="Arial Unicode MS" panose="020B0604020202020204" pitchFamily="34" charset="-128"/>
            </a:endParaRPr>
          </a:p>
          <a:p>
            <a:pPr lvl="1">
              <a:spcAft>
                <a:spcPts val="600"/>
              </a:spcAft>
            </a:pPr>
            <a:r>
              <a:rPr lang="eu-ES" sz="1600" dirty="0" err="1" smtClean="0">
                <a:latin typeface="Arial Unicode MS" pitchFamily="34" charset="-128"/>
              </a:rPr>
              <a:t>Kobalamina</a:t>
            </a:r>
            <a:r>
              <a:rPr lang="eu-ES" sz="1600" dirty="0" smtClean="0">
                <a:latin typeface="Arial Unicode MS" pitchFamily="34" charset="-128"/>
              </a:rPr>
              <a:t> </a:t>
            </a:r>
            <a:r>
              <a:rPr lang="eu-ES" sz="1600" dirty="0">
                <a:latin typeface="Arial Unicode MS" pitchFamily="34" charset="-128"/>
              </a:rPr>
              <a:t>eta </a:t>
            </a:r>
            <a:r>
              <a:rPr lang="eu-ES" sz="1600" dirty="0" err="1">
                <a:latin typeface="Arial Unicode MS" pitchFamily="34" charset="-128"/>
              </a:rPr>
              <a:t>folato</a:t>
            </a:r>
            <a:r>
              <a:rPr lang="eu-ES" sz="1600" dirty="0">
                <a:latin typeface="Arial Unicode MS" pitchFamily="34" charset="-128"/>
              </a:rPr>
              <a:t> serikoen probak eskatu behar dira:</a:t>
            </a:r>
          </a:p>
          <a:p>
            <a:pPr lvl="2">
              <a:spcAft>
                <a:spcPts val="0"/>
              </a:spcAft>
            </a:pPr>
            <a:r>
              <a:rPr lang="eu-ES" sz="1200" dirty="0">
                <a:latin typeface="Arial Unicode MS" pitchFamily="34" charset="-128"/>
              </a:rPr>
              <a:t>Anemia </a:t>
            </a:r>
            <a:r>
              <a:rPr lang="eu-ES" sz="1200" dirty="0" err="1">
                <a:latin typeface="Arial Unicode MS" pitchFamily="34" charset="-128"/>
              </a:rPr>
              <a:t>makrozitikoa</a:t>
            </a:r>
            <a:r>
              <a:rPr lang="eu-ES" sz="1200" dirty="0">
                <a:latin typeface="Arial Unicode MS" pitchFamily="34" charset="-128"/>
              </a:rPr>
              <a:t> edo </a:t>
            </a:r>
            <a:r>
              <a:rPr lang="eu-ES" sz="1200" dirty="0" err="1">
                <a:latin typeface="Arial Unicode MS" pitchFamily="34" charset="-128"/>
              </a:rPr>
              <a:t>makrozitosi</a:t>
            </a:r>
            <a:r>
              <a:rPr lang="eu-ES" sz="1200" dirty="0">
                <a:latin typeface="Arial Unicode MS" pitchFamily="34" charset="-128"/>
              </a:rPr>
              <a:t> isolatua</a:t>
            </a:r>
            <a:endParaRPr lang="es-ES" sz="1200" dirty="0">
              <a:latin typeface="Arial Unicode MS" pitchFamily="34" charset="-128"/>
            </a:endParaRPr>
          </a:p>
          <a:p>
            <a:pPr lvl="2">
              <a:spcAft>
                <a:spcPts val="0"/>
              </a:spcAft>
            </a:pPr>
            <a:r>
              <a:rPr lang="es-ES" sz="1200" dirty="0" err="1">
                <a:latin typeface="Arial Unicode MS" pitchFamily="34" charset="-128"/>
              </a:rPr>
              <a:t>Panzitopenia</a:t>
            </a:r>
            <a:endParaRPr lang="es-ES" sz="1200" dirty="0">
              <a:latin typeface="Arial Unicode MS" pitchFamily="34" charset="-128"/>
            </a:endParaRPr>
          </a:p>
          <a:p>
            <a:pPr lvl="2">
              <a:spcAft>
                <a:spcPts val="600"/>
              </a:spcAft>
            </a:pPr>
            <a:r>
              <a:rPr lang="eu-ES" sz="1200" dirty="0" err="1">
                <a:latin typeface="Arial Unicode MS" pitchFamily="34" charset="-128"/>
              </a:rPr>
              <a:t>Glositisa</a:t>
            </a:r>
            <a:r>
              <a:rPr lang="eu-ES" sz="1200" dirty="0">
                <a:latin typeface="Arial Unicode MS" pitchFamily="34" charset="-128"/>
              </a:rPr>
              <a:t> </a:t>
            </a:r>
            <a:r>
              <a:rPr lang="eu-ES" sz="1200" dirty="0" err="1">
                <a:latin typeface="Arial Unicode MS" pitchFamily="34" charset="-128"/>
              </a:rPr>
              <a:t>eta/edo</a:t>
            </a:r>
            <a:r>
              <a:rPr lang="eu-ES" sz="1200" dirty="0">
                <a:latin typeface="Arial Unicode MS" pitchFamily="34" charset="-128"/>
              </a:rPr>
              <a:t> ahoko ultzerak eskasia izateko arriskua duten populazioetan</a:t>
            </a:r>
          </a:p>
          <a:p>
            <a:pPr lvl="1">
              <a:spcAft>
                <a:spcPts val="0"/>
              </a:spcAft>
            </a:pPr>
            <a:r>
              <a:rPr lang="eu-ES" sz="1600" dirty="0" err="1">
                <a:latin typeface="Arial Unicode MS" pitchFamily="34" charset="-128"/>
              </a:rPr>
              <a:t>Kobalamina</a:t>
            </a:r>
            <a:r>
              <a:rPr lang="eu-ES" sz="1600" dirty="0">
                <a:latin typeface="Arial Unicode MS" pitchFamily="34" charset="-128"/>
              </a:rPr>
              <a:t> serikoaren test bat eskatu behar da, </a:t>
            </a:r>
            <a:r>
              <a:rPr lang="eu-ES" sz="1600" dirty="0" err="1">
                <a:latin typeface="Arial Unicode MS" pitchFamily="34" charset="-128"/>
              </a:rPr>
              <a:t>folato</a:t>
            </a:r>
            <a:r>
              <a:rPr lang="eu-ES" sz="1600" dirty="0">
                <a:latin typeface="Arial Unicode MS" pitchFamily="34" charset="-128"/>
              </a:rPr>
              <a:t> serikoa barne hartu gabe:</a:t>
            </a:r>
          </a:p>
          <a:p>
            <a:pPr lvl="2">
              <a:spcAft>
                <a:spcPts val="0"/>
              </a:spcAft>
            </a:pPr>
            <a:endParaRPr lang="eu-ES" sz="800" dirty="0">
              <a:latin typeface="Arial Unicode MS" pitchFamily="34" charset="-128"/>
            </a:endParaRPr>
          </a:p>
          <a:p>
            <a:pPr lvl="2">
              <a:spcAft>
                <a:spcPts val="0"/>
              </a:spcAft>
            </a:pPr>
            <a:r>
              <a:rPr lang="eu-ES" sz="1200" dirty="0">
                <a:latin typeface="Arial Unicode MS" pitchFamily="34" charset="-128"/>
              </a:rPr>
              <a:t>Azalpenik ez duten sintoma neurologikoak, </a:t>
            </a:r>
            <a:r>
              <a:rPr lang="eu-ES" sz="1200" dirty="0" err="1">
                <a:latin typeface="Arial Unicode MS" pitchFamily="34" charset="-128"/>
              </a:rPr>
              <a:t>hemogramaren</a:t>
            </a:r>
            <a:r>
              <a:rPr lang="eu-ES" sz="1200" dirty="0">
                <a:latin typeface="Arial Unicode MS" pitchFamily="34" charset="-128"/>
              </a:rPr>
              <a:t> emaitzak edozein direla ere; esaterako, </a:t>
            </a:r>
            <a:r>
              <a:rPr lang="eu-ES" sz="1200" dirty="0" err="1">
                <a:latin typeface="Arial Unicode MS" pitchFamily="34" charset="-128"/>
              </a:rPr>
              <a:t>parestesiak</a:t>
            </a:r>
            <a:r>
              <a:rPr lang="eu-ES" sz="1200" dirty="0">
                <a:latin typeface="Arial Unicode MS" pitchFamily="34" charset="-128"/>
              </a:rPr>
              <a:t>, hozmintzea, mugimendu-koordinazioaren urritasuna, memoria-arazoak edo arazo kognitiboak eta nortasun-aldaketak.</a:t>
            </a:r>
          </a:p>
          <a:p>
            <a:pPr lvl="1">
              <a:spcAft>
                <a:spcPts val="0"/>
              </a:spcAft>
            </a:pPr>
            <a:r>
              <a:rPr lang="es-ES" sz="1600" dirty="0">
                <a:latin typeface="Arial Unicode MS" pitchFamily="34" charset="-128"/>
              </a:rPr>
              <a:t>Ez </a:t>
            </a:r>
            <a:r>
              <a:rPr lang="es-ES" sz="1600" dirty="0" err="1">
                <a:latin typeface="Arial Unicode MS" pitchFamily="34" charset="-128"/>
              </a:rPr>
              <a:t>eskatu</a:t>
            </a:r>
            <a:r>
              <a:rPr lang="es-ES" sz="1600" dirty="0">
                <a:latin typeface="Arial Unicode MS" pitchFamily="34" charset="-128"/>
              </a:rPr>
              <a:t> </a:t>
            </a:r>
            <a:r>
              <a:rPr lang="es-ES" sz="1600" dirty="0" err="1">
                <a:latin typeface="Arial Unicode MS" pitchFamily="34" charset="-128"/>
              </a:rPr>
              <a:t>kobalamina</a:t>
            </a:r>
            <a:r>
              <a:rPr lang="es-ES" sz="1600" dirty="0">
                <a:latin typeface="Arial Unicode MS" pitchFamily="34" charset="-128"/>
              </a:rPr>
              <a:t> </a:t>
            </a:r>
            <a:r>
              <a:rPr lang="es-ES" sz="1600" dirty="0" err="1">
                <a:latin typeface="Arial Unicode MS" pitchFamily="34" charset="-128"/>
              </a:rPr>
              <a:t>serikoaren</a:t>
            </a:r>
            <a:r>
              <a:rPr lang="es-ES" sz="1600" dirty="0">
                <a:latin typeface="Arial Unicode MS" pitchFamily="34" charset="-128"/>
              </a:rPr>
              <a:t> proba:</a:t>
            </a:r>
          </a:p>
          <a:p>
            <a:pPr lvl="2">
              <a:spcAft>
                <a:spcPts val="0"/>
              </a:spcAft>
            </a:pPr>
            <a:r>
              <a:rPr lang="eu-ES" sz="1200" dirty="0" err="1">
                <a:latin typeface="Arial Unicode MS" pitchFamily="34" charset="-128"/>
              </a:rPr>
              <a:t>Hemograma</a:t>
            </a:r>
            <a:r>
              <a:rPr lang="eu-ES" sz="1200" dirty="0">
                <a:latin typeface="Arial Unicode MS" pitchFamily="34" charset="-128"/>
              </a:rPr>
              <a:t> normala duten pertsona </a:t>
            </a:r>
            <a:r>
              <a:rPr lang="eu-ES" sz="1200" dirty="0" err="1">
                <a:latin typeface="Arial Unicode MS" pitchFamily="34" charset="-128"/>
              </a:rPr>
              <a:t>asintomatikoak</a:t>
            </a:r>
            <a:endParaRPr lang="eu-ES" sz="1200" dirty="0">
              <a:latin typeface="Arial Unicode MS" pitchFamily="34" charset="-128"/>
            </a:endParaRPr>
          </a:p>
          <a:p>
            <a:pPr lvl="2">
              <a:spcAft>
                <a:spcPts val="0"/>
              </a:spcAft>
            </a:pPr>
            <a:r>
              <a:rPr lang="eu-ES" sz="1200" dirty="0">
                <a:latin typeface="Arial Unicode MS" pitchFamily="34" charset="-128"/>
              </a:rPr>
              <a:t>Eskasia izateko arrisku-faktorerik ez duten pertsonak</a:t>
            </a:r>
          </a:p>
          <a:p>
            <a:pPr lvl="2">
              <a:spcAft>
                <a:spcPts val="0"/>
              </a:spcAft>
            </a:pPr>
            <a:r>
              <a:rPr lang="eu-ES" sz="1200" dirty="0">
                <a:latin typeface="Arial Unicode MS" pitchFamily="34" charset="-128"/>
              </a:rPr>
              <a:t>B12 bitaminaren edo </a:t>
            </a:r>
            <a:r>
              <a:rPr lang="eu-ES" sz="1200" dirty="0" err="1">
                <a:latin typeface="Arial Unicode MS" pitchFamily="34" charset="-128"/>
              </a:rPr>
              <a:t>folatoaren</a:t>
            </a:r>
            <a:r>
              <a:rPr lang="eu-ES" sz="1200" dirty="0">
                <a:latin typeface="Arial Unicode MS" pitchFamily="34" charset="-128"/>
              </a:rPr>
              <a:t> gehigarriak jasotzen ari diren pertsonak, tratamendua utzi izanaren susmorik ezean</a:t>
            </a:r>
            <a:endParaRPr lang="es-ES" sz="1200" dirty="0">
              <a:latin typeface="Arial Unicode MS" pitchFamily="34" charset="-128"/>
            </a:endParaRPr>
          </a:p>
        </p:txBody>
      </p:sp>
    </p:spTree>
    <p:extLst>
      <p:ext uri="{BB962C8B-B14F-4D97-AF65-F5344CB8AC3E}">
        <p14:creationId xmlns:p14="http://schemas.microsoft.com/office/powerpoint/2010/main" val="25974786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13184" y="81136"/>
            <a:ext cx="8435280" cy="1115616"/>
          </a:xfrm>
        </p:spPr>
        <p:txBody>
          <a:bodyPr/>
          <a:lstStyle/>
          <a:p>
            <a:r>
              <a:rPr lang="eu-ES" sz="2800" b="1" dirty="0">
                <a:latin typeface="Arial Unicode MS" panose="020B0604020202020204" pitchFamily="34" charset="-128"/>
                <a:ea typeface="Arial Unicode MS" panose="020B0604020202020204" pitchFamily="34" charset="-128"/>
                <a:cs typeface="Arial Unicode MS" panose="020B0604020202020204" pitchFamily="34" charset="-128"/>
              </a:rPr>
              <a:t>Noiz ezar daiteke B12 bitaminaren eskasia dagoela</a:t>
            </a:r>
            <a:r>
              <a:rPr lang="eu-ES" sz="2800" b="1" dirty="0" smtClean="0">
                <a:latin typeface="Arial Unicode MS" panose="020B0604020202020204" pitchFamily="34" charset="-128"/>
                <a:ea typeface="Arial Unicode MS" panose="020B0604020202020204" pitchFamily="34" charset="-128"/>
                <a:cs typeface="Arial Unicode MS" panose="020B0604020202020204" pitchFamily="34" charset="-128"/>
              </a:rPr>
              <a:t>? (II)</a:t>
            </a:r>
            <a:endParaRPr lang="es-ES" sz="2800" dirty="0">
              <a:solidFill>
                <a:schemeClr val="tx2"/>
              </a:solidFill>
            </a:endParaRPr>
          </a:p>
        </p:txBody>
      </p:sp>
      <p:sp>
        <p:nvSpPr>
          <p:cNvPr id="19459" name="Rectangle 3"/>
          <p:cNvSpPr>
            <a:spLocks noGrp="1" noChangeArrowheads="1"/>
          </p:cNvSpPr>
          <p:nvPr>
            <p:ph idx="4294967295"/>
          </p:nvPr>
        </p:nvSpPr>
        <p:spPr bwMode="auto">
          <a:xfrm>
            <a:off x="467544" y="1268760"/>
            <a:ext cx="8208912" cy="388843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u-ES" sz="1600" dirty="0" err="1">
                <a:latin typeface="Arial Unicode MS" panose="020B0604020202020204" pitchFamily="34" charset="-128"/>
                <a:ea typeface="Arial Unicode MS" panose="020B0604020202020204" pitchFamily="34" charset="-128"/>
                <a:cs typeface="Arial Unicode MS" panose="020B0604020202020204" pitchFamily="34" charset="-128"/>
              </a:rPr>
              <a:t>Kobalaminarekin</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 tratamendua hastean gomendatzen da </a:t>
            </a:r>
            <a:r>
              <a:rPr lang="eu-ES" sz="1600" dirty="0" err="1">
                <a:latin typeface="Arial Unicode MS" panose="020B0604020202020204" pitchFamily="34" charset="-128"/>
                <a:ea typeface="Arial Unicode MS" panose="020B0604020202020204" pitchFamily="34" charset="-128"/>
                <a:cs typeface="Arial Unicode MS" panose="020B0604020202020204" pitchFamily="34" charset="-128"/>
              </a:rPr>
              <a:t>hemogramak</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 hilero egitea, normalizatu arte, eta, gero, urtero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egitea</a:t>
            </a:r>
          </a:p>
          <a:p>
            <a:pPr>
              <a:spcAft>
                <a:spcPts val="1200"/>
              </a:spcAft>
            </a:pP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Bi hilabeteren buruan anemia edo </a:t>
            </a:r>
            <a:r>
              <a:rPr lang="eu-ES" sz="1600" dirty="0" err="1">
                <a:latin typeface="Arial Unicode MS" panose="020B0604020202020204" pitchFamily="34" charset="-128"/>
                <a:ea typeface="Arial Unicode MS" panose="020B0604020202020204" pitchFamily="34" charset="-128"/>
                <a:cs typeface="Arial Unicode MS" panose="020B0604020202020204" pitchFamily="34" charset="-128"/>
              </a:rPr>
              <a:t>makrozitosia</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 hobetu direla egiaztatzen ez bada, bigarren mailara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pasa</a:t>
            </a:r>
          </a:p>
          <a:p>
            <a:pPr>
              <a:spcAft>
                <a:spcPts val="1200"/>
              </a:spcAft>
            </a:pP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Tratamenduaren lehenengo aste horietan, </a:t>
            </a:r>
            <a:r>
              <a:rPr lang="eu-ES" sz="1600" dirty="0" err="1">
                <a:latin typeface="Arial Unicode MS" panose="020B0604020202020204" pitchFamily="34" charset="-128"/>
                <a:ea typeface="Arial Unicode MS" panose="020B0604020202020204" pitchFamily="34" charset="-128"/>
                <a:cs typeface="Arial Unicode MS" panose="020B0604020202020204" pitchFamily="34" charset="-128"/>
              </a:rPr>
              <a:t>elektrolitoak</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 neurtzea gomendatzen da, </a:t>
            </a:r>
            <a:r>
              <a:rPr lang="eu-ES" sz="1600" dirty="0" err="1">
                <a:latin typeface="Arial Unicode MS" panose="020B0604020202020204" pitchFamily="34" charset="-128"/>
                <a:ea typeface="Arial Unicode MS" panose="020B0604020202020204" pitchFamily="34" charset="-128"/>
                <a:cs typeface="Arial Unicode MS" panose="020B0604020202020204" pitchFamily="34" charset="-128"/>
              </a:rPr>
              <a:t>hipopotasemia</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 ager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daitekeelako</a:t>
            </a:r>
          </a:p>
          <a:p>
            <a:pPr>
              <a:spcAft>
                <a:spcPts val="1200"/>
              </a:spcAft>
            </a:pP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Ez da gomendatzen </a:t>
            </a:r>
            <a:r>
              <a:rPr lang="eu-ES" sz="1600" dirty="0" err="1">
                <a:latin typeface="Arial Unicode MS" panose="020B0604020202020204" pitchFamily="34" charset="-128"/>
                <a:ea typeface="Arial Unicode MS" panose="020B0604020202020204" pitchFamily="34" charset="-128"/>
                <a:cs typeface="Arial Unicode MS" panose="020B0604020202020204" pitchFamily="34" charset="-128"/>
              </a:rPr>
              <a:t>kobalamina</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 serikoaren mailak neurtzea, anemia berriz agertu dela edo tratamendua betetzen ez dela susmatu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ezean</a:t>
            </a:r>
            <a:endParaRPr lang="eu-E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1200"/>
              </a:spcAft>
            </a:pPr>
            <a:endParaRPr lang="de-DE" sz="1600" dirty="0">
              <a:latin typeface="Arial Unicode MS" pitchFamily="34" charset="-128"/>
            </a:endParaRPr>
          </a:p>
        </p:txBody>
      </p:sp>
    </p:spTree>
    <p:extLst>
      <p:ext uri="{BB962C8B-B14F-4D97-AF65-F5344CB8AC3E}">
        <p14:creationId xmlns:p14="http://schemas.microsoft.com/office/powerpoint/2010/main" val="16267896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51520" y="72008"/>
            <a:ext cx="8712968" cy="1115616"/>
          </a:xfrm>
        </p:spPr>
        <p:txBody>
          <a:bodyPr/>
          <a:lstStyle/>
          <a:p>
            <a:r>
              <a:rPr lang="eu-ES" sz="2800" b="1" dirty="0"/>
              <a:t>B12 bitaminaren eskasiaren tratamendua: ahotik edo muskulu barnetik?</a:t>
            </a:r>
            <a:endParaRPr lang="es-ES" sz="2800" dirty="0">
              <a:solidFill>
                <a:schemeClr val="tx2"/>
              </a:solidFill>
            </a:endParaRPr>
          </a:p>
        </p:txBody>
      </p:sp>
      <p:sp>
        <p:nvSpPr>
          <p:cNvPr id="19459" name="Rectangle 3"/>
          <p:cNvSpPr>
            <a:spLocks noGrp="1" noChangeArrowheads="1"/>
          </p:cNvSpPr>
          <p:nvPr>
            <p:ph idx="4294967295"/>
          </p:nvPr>
        </p:nvSpPr>
        <p:spPr bwMode="auto">
          <a:xfrm>
            <a:off x="467544" y="1124744"/>
            <a:ext cx="8208912" cy="424847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pP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B12 bitaminaren eskasia dagoenean, tratatzea gomendatzen da, kontrako arrazoi garrantzitsuren bat ez badago behinik </a:t>
            </a:r>
            <a:r>
              <a:rPr lang="eu-ES" sz="1600" dirty="0" err="1">
                <a:latin typeface="Arial Unicode MS" panose="020B0604020202020204" pitchFamily="34" charset="-128"/>
                <a:ea typeface="Arial Unicode MS" panose="020B0604020202020204" pitchFamily="34" charset="-128"/>
                <a:cs typeface="Arial Unicode MS" panose="020B0604020202020204" pitchFamily="34" charset="-128"/>
              </a:rPr>
              <a:t>behin</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 (zainketa aringarriak dituzten gaixoak, </a:t>
            </a:r>
            <a:r>
              <a:rPr lang="eu-ES" sz="1600" dirty="0" err="1">
                <a:latin typeface="Arial Unicode MS" panose="020B0604020202020204" pitchFamily="34" charset="-128"/>
                <a:ea typeface="Arial Unicode MS" panose="020B0604020202020204" pitchFamily="34" charset="-128"/>
                <a:cs typeface="Arial Unicode MS" panose="020B0604020202020204" pitchFamily="34" charset="-128"/>
              </a:rPr>
              <a:t>gaixoak</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 ezezkoa ematea) </a:t>
            </a:r>
            <a:endPar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Sintoma neurologikoak edo </a:t>
            </a:r>
            <a:r>
              <a:rPr lang="eu-ES" sz="1600" dirty="0" err="1">
                <a:latin typeface="Arial Unicode MS" panose="020B0604020202020204" pitchFamily="34" charset="-128"/>
                <a:ea typeface="Arial Unicode MS" panose="020B0604020202020204" pitchFamily="34" charset="-128"/>
                <a:cs typeface="Arial Unicode MS" panose="020B0604020202020204" pitchFamily="34" charset="-128"/>
              </a:rPr>
              <a:t>neuropsikiatrikoak</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 egonez gero, tratamendu goiztiarra ezinbestekoa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da. </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Aldaketa </a:t>
            </a:r>
            <a:r>
              <a:rPr lang="eu-ES" sz="1600" dirty="0" err="1">
                <a:latin typeface="Arial Unicode MS" panose="020B0604020202020204" pitchFamily="34" charset="-128"/>
                <a:ea typeface="Arial Unicode MS" panose="020B0604020202020204" pitchFamily="34" charset="-128"/>
                <a:cs typeface="Arial Unicode MS" panose="020B0604020202020204" pitchFamily="34" charset="-128"/>
              </a:rPr>
              <a:t>hematologikorik</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 ez badago ere, arazo neurologikoak eman daitezke</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p>
          <a:p>
            <a:pPr>
              <a:spcAft>
                <a:spcPts val="600"/>
              </a:spcAft>
            </a:pP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Bitamina B12 ahotik xurgatzeko </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faktore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intrintsekoa (</a:t>
            </a:r>
            <a:r>
              <a:rPr lang="eu-ES" sz="1600" dirty="0" err="1" smtClean="0">
                <a:latin typeface="Arial Unicode MS" panose="020B0604020202020204" pitchFamily="34" charset="-128"/>
                <a:ea typeface="Arial Unicode MS" panose="020B0604020202020204" pitchFamily="34" charset="-128"/>
                <a:cs typeface="Arial Unicode MS" panose="020B0604020202020204" pitchFamily="34" charset="-128"/>
              </a:rPr>
              <a:t>kobalaminarekin</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konplexua eratzen duen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proteina) beharrezkoa da. Konplexu hori bukaerako </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ileonak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xurgatzen da, baina ahotik </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hartzen den dosiaren % 1-5 inguru difusio pasiboaren bidez xurgatzen da, eta horretan, faktore intrintsekoak ez du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eraginik</a:t>
            </a:r>
          </a:p>
          <a:p>
            <a:pPr>
              <a:spcAft>
                <a:spcPts val="600"/>
              </a:spcAft>
            </a:pP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Azterketa sistematiko </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batek ondorioztatu du, B12 bitamina ahotik eta muskulu barnetik ematen denean, antzeko efektuak lortzen direla bitamina horren maila serikoak normalizatzerako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garaian. Azterketa horren </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ebidentziak ez dira kalitate onekoak</a:t>
            </a:r>
          </a:p>
        </p:txBody>
      </p:sp>
    </p:spTree>
    <p:extLst>
      <p:ext uri="{BB962C8B-B14F-4D97-AF65-F5344CB8AC3E}">
        <p14:creationId xmlns:p14="http://schemas.microsoft.com/office/powerpoint/2010/main" val="24736144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79512" y="72008"/>
            <a:ext cx="8784976" cy="1115616"/>
          </a:xfrm>
        </p:spPr>
        <p:txBody>
          <a:bodyPr/>
          <a:lstStyle/>
          <a:p>
            <a:r>
              <a:rPr lang="eu-ES" sz="2800" b="1" dirty="0"/>
              <a:t>B12 bitaminaren eskasiaren tratamendua: ahotik edo muskulu barnetik</a:t>
            </a:r>
            <a:r>
              <a:rPr lang="eu-ES" sz="2800" b="1" dirty="0" smtClean="0"/>
              <a:t>? (II)</a:t>
            </a:r>
            <a:endParaRPr lang="es-ES" sz="2800" dirty="0">
              <a:solidFill>
                <a:schemeClr val="tx2"/>
              </a:solidFill>
            </a:endParaRPr>
          </a:p>
        </p:txBody>
      </p:sp>
      <p:sp>
        <p:nvSpPr>
          <p:cNvPr id="19459" name="Rectangle 3"/>
          <p:cNvSpPr>
            <a:spLocks noGrp="1" noChangeArrowheads="1"/>
          </p:cNvSpPr>
          <p:nvPr>
            <p:ph idx="4294967295"/>
          </p:nvPr>
        </p:nvSpPr>
        <p:spPr bwMode="auto">
          <a:xfrm>
            <a:off x="395536" y="1124744"/>
            <a:ext cx="8280920" cy="424847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pPr>
            <a:r>
              <a:rPr lang="es-ES" sz="1600" dirty="0" err="1" smtClean="0">
                <a:latin typeface="Arial Unicode MS" pitchFamily="34" charset="-128"/>
              </a:rPr>
              <a:t>Sintoma</a:t>
            </a:r>
            <a:r>
              <a:rPr lang="es-ES" sz="1600" dirty="0" smtClean="0">
                <a:latin typeface="Arial Unicode MS" pitchFamily="34" charset="-128"/>
              </a:rPr>
              <a:t> </a:t>
            </a:r>
            <a:r>
              <a:rPr lang="es-ES" sz="1600" dirty="0" err="1" smtClean="0">
                <a:latin typeface="Arial Unicode MS" pitchFamily="34" charset="-128"/>
              </a:rPr>
              <a:t>larrien</a:t>
            </a:r>
            <a:r>
              <a:rPr lang="es-ES" sz="1600" dirty="0" smtClean="0">
                <a:latin typeface="Arial Unicode MS" pitchFamily="34" charset="-128"/>
              </a:rPr>
              <a:t> </a:t>
            </a:r>
            <a:r>
              <a:rPr lang="es-ES" sz="1600" dirty="0" err="1" smtClean="0">
                <a:latin typeface="Arial Unicode MS" pitchFamily="34" charset="-128"/>
              </a:rPr>
              <a:t>tratamendua</a:t>
            </a:r>
            <a:r>
              <a:rPr lang="es-ES" sz="1600" dirty="0" smtClean="0">
                <a:latin typeface="Arial Unicode MS" pitchFamily="34" charset="-128"/>
              </a:rPr>
              <a:t>:</a:t>
            </a:r>
          </a:p>
          <a:p>
            <a:pPr lvl="1">
              <a:spcAft>
                <a:spcPts val="600"/>
              </a:spcAft>
            </a:pP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azkar jardun behar da, eta, beraz, muskulu barneko tratamendua ezartzea gomendatzen da</a:t>
            </a:r>
            <a:r>
              <a:rPr lang="eu-ES" sz="1200" dirty="0" smtClean="0">
                <a:latin typeface="Arial Unicode MS" panose="020B0604020202020204" pitchFamily="34" charset="-128"/>
                <a:ea typeface="Arial Unicode MS" panose="020B0604020202020204" pitchFamily="34" charset="-128"/>
                <a:cs typeface="Arial Unicode MS" panose="020B0604020202020204" pitchFamily="34" charset="-128"/>
              </a:rPr>
              <a:t>. Erabil daiteke: </a:t>
            </a: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astebetez edo bi astez 1.000 </a:t>
            </a:r>
            <a:r>
              <a:rPr lang="eu-ES" sz="1200" dirty="0" err="1">
                <a:latin typeface="Arial Unicode MS" panose="020B0604020202020204" pitchFamily="34" charset="-128"/>
                <a:ea typeface="Arial Unicode MS" panose="020B0604020202020204" pitchFamily="34" charset="-128"/>
                <a:cs typeface="Arial Unicode MS" panose="020B0604020202020204" pitchFamily="34" charset="-128"/>
              </a:rPr>
              <a:t>µg</a:t>
            </a: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 hartzea eguneko, eta, gero, lau astetik zortzi astera bitartean, 1.000 </a:t>
            </a:r>
            <a:r>
              <a:rPr lang="eu-ES" sz="1200" dirty="0" err="1">
                <a:latin typeface="Arial Unicode MS" panose="020B0604020202020204" pitchFamily="34" charset="-128"/>
                <a:ea typeface="Arial Unicode MS" panose="020B0604020202020204" pitchFamily="34" charset="-128"/>
                <a:cs typeface="Arial Unicode MS" panose="020B0604020202020204" pitchFamily="34" charset="-128"/>
              </a:rPr>
              <a:t>µg</a:t>
            </a: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 asteko. Azkenik, gomendatzen da mantentze-tratamendua egitea, hilero dosi bakarra hartuz </a:t>
            </a:r>
            <a:endParaRPr lang="es-ES" sz="1200" dirty="0" smtClean="0">
              <a:latin typeface="Arial Unicode MS" pitchFamily="34" charset="-128"/>
              <a:ea typeface="Arial Unicode MS" panose="020B0604020202020204" pitchFamily="34" charset="-128"/>
              <a:cs typeface="Arial Unicode MS" panose="020B0604020202020204" pitchFamily="34" charset="-128"/>
            </a:endParaRPr>
          </a:p>
          <a:p>
            <a:pPr>
              <a:spcAft>
                <a:spcPts val="600"/>
              </a:spcAft>
            </a:pPr>
            <a:r>
              <a:rPr lang="es-ES" sz="1600" dirty="0" err="1">
                <a:latin typeface="Arial Unicode MS" pitchFamily="34" charset="-128"/>
              </a:rPr>
              <a:t>Sintoma</a:t>
            </a:r>
            <a:r>
              <a:rPr lang="es-ES" sz="1600" dirty="0">
                <a:latin typeface="Arial Unicode MS" pitchFamily="34" charset="-128"/>
              </a:rPr>
              <a:t> </a:t>
            </a:r>
            <a:r>
              <a:rPr lang="es-ES" sz="1600" dirty="0" err="1" smtClean="0">
                <a:latin typeface="Arial Unicode MS" pitchFamily="34" charset="-128"/>
              </a:rPr>
              <a:t>arin-moderatuen</a:t>
            </a:r>
            <a:r>
              <a:rPr lang="es-ES" sz="1600" dirty="0" smtClean="0">
                <a:latin typeface="Arial Unicode MS" pitchFamily="34" charset="-128"/>
              </a:rPr>
              <a:t> </a:t>
            </a:r>
            <a:r>
              <a:rPr lang="es-ES" sz="1600" dirty="0" err="1" smtClean="0">
                <a:latin typeface="Arial Unicode MS" pitchFamily="34" charset="-128"/>
              </a:rPr>
              <a:t>tratamendua</a:t>
            </a:r>
            <a:r>
              <a:rPr lang="es-ES" sz="1600" dirty="0">
                <a:latin typeface="Arial Unicode MS" pitchFamily="34" charset="-128"/>
              </a:rPr>
              <a:t>:</a:t>
            </a:r>
          </a:p>
          <a:p>
            <a:pPr lvl="1">
              <a:spcAft>
                <a:spcPts val="600"/>
              </a:spcAft>
            </a:pPr>
            <a:r>
              <a:rPr lang="es-ES" sz="1200" dirty="0" err="1">
                <a:latin typeface="Arial Unicode MS" panose="020B0604020202020204" pitchFamily="34" charset="-128"/>
                <a:ea typeface="Arial Unicode MS" panose="020B0604020202020204" pitchFamily="34" charset="-128"/>
                <a:cs typeface="Arial Unicode MS" panose="020B0604020202020204" pitchFamily="34" charset="-128"/>
              </a:rPr>
              <a:t>Erabil</a:t>
            </a:r>
            <a:r>
              <a:rPr lang="es-ES" sz="1200"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s-ES" sz="1200" dirty="0" err="1">
                <a:latin typeface="Arial Unicode MS" panose="020B0604020202020204" pitchFamily="34" charset="-128"/>
                <a:ea typeface="Arial Unicode MS" panose="020B0604020202020204" pitchFamily="34" charset="-128"/>
                <a:cs typeface="Arial Unicode MS" panose="020B0604020202020204" pitchFamily="34" charset="-128"/>
              </a:rPr>
              <a:t>daitezke</a:t>
            </a:r>
            <a:r>
              <a:rPr lang="es-ES" sz="1200" dirty="0">
                <a:latin typeface="Arial Unicode MS" panose="020B0604020202020204" pitchFamily="34" charset="-128"/>
                <a:ea typeface="Arial Unicode MS" panose="020B0604020202020204" pitchFamily="34" charset="-128"/>
                <a:cs typeface="Arial Unicode MS" panose="020B0604020202020204" pitchFamily="34" charset="-128"/>
              </a:rPr>
              <a:t> </a:t>
            </a: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1.000 </a:t>
            </a:r>
            <a:r>
              <a:rPr lang="eu-ES" sz="1200" dirty="0" err="1">
                <a:latin typeface="Arial Unicode MS" panose="020B0604020202020204" pitchFamily="34" charset="-128"/>
                <a:ea typeface="Arial Unicode MS" panose="020B0604020202020204" pitchFamily="34" charset="-128"/>
                <a:cs typeface="Arial Unicode MS" panose="020B0604020202020204" pitchFamily="34" charset="-128"/>
              </a:rPr>
              <a:t>µg</a:t>
            </a: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 muskulu barnetik hilero edo 1.000 </a:t>
            </a:r>
            <a:r>
              <a:rPr lang="eu-ES" sz="1200" dirty="0" err="1">
                <a:latin typeface="Arial Unicode MS" panose="020B0604020202020204" pitchFamily="34" charset="-128"/>
                <a:ea typeface="Arial Unicode MS" panose="020B0604020202020204" pitchFamily="34" charset="-128"/>
                <a:cs typeface="Arial Unicode MS" panose="020B0604020202020204" pitchFamily="34" charset="-128"/>
              </a:rPr>
              <a:t>µg</a:t>
            </a: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 ahotik eguneko. A</a:t>
            </a:r>
            <a:r>
              <a:rPr lang="eu-ES" sz="1200" dirty="0" smtClean="0">
                <a:latin typeface="Arial Unicode MS" panose="020B0604020202020204" pitchFamily="34" charset="-128"/>
                <a:ea typeface="Arial Unicode MS" panose="020B0604020202020204" pitchFamily="34" charset="-128"/>
                <a:cs typeface="Arial Unicode MS" panose="020B0604020202020204" pitchFamily="34" charset="-128"/>
              </a:rPr>
              <a:t>hotik </a:t>
            </a: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hartzen duten gaixoen kasuan, aztertu behar da nola erantzuten duten, bi hilabete igarota. Denbora-tarte horren ostean maila serikoak nabarmen areagotu ez badira, muskulu barneko bidera aldatu behar da, edo eskasia hori eragin dezaketen beste jatorri batzuk </a:t>
            </a:r>
            <a:r>
              <a:rPr lang="eu-ES" sz="1200" dirty="0" smtClean="0">
                <a:latin typeface="Arial Unicode MS" panose="020B0604020202020204" pitchFamily="34" charset="-128"/>
                <a:ea typeface="Arial Unicode MS" panose="020B0604020202020204" pitchFamily="34" charset="-128"/>
                <a:cs typeface="Arial Unicode MS" panose="020B0604020202020204" pitchFamily="34" charset="-128"/>
              </a:rPr>
              <a:t>aztertu</a:t>
            </a:r>
          </a:p>
          <a:p>
            <a:pPr lvl="1">
              <a:spcAft>
                <a:spcPts val="600"/>
              </a:spcAft>
            </a:pPr>
            <a:r>
              <a:rPr lang="eu-ES" sz="1200" dirty="0">
                <a:latin typeface="Arial Unicode MS" panose="020B0604020202020204" pitchFamily="34" charset="-128"/>
                <a:ea typeface="Arial Unicode MS" panose="020B0604020202020204" pitchFamily="34" charset="-128"/>
                <a:cs typeface="Arial Unicode MS" panose="020B0604020202020204" pitchFamily="34" charset="-128"/>
              </a:rPr>
              <a:t>Hasierako eskasia zuzenduta, ahotik ere har daiteke mantentze-tratamendu </a:t>
            </a:r>
            <a:r>
              <a:rPr lang="eu-ES" sz="1200" dirty="0" smtClean="0">
                <a:latin typeface="Arial Unicode MS" panose="020B0604020202020204" pitchFamily="34" charset="-128"/>
                <a:ea typeface="Arial Unicode MS" panose="020B0604020202020204" pitchFamily="34" charset="-128"/>
                <a:cs typeface="Arial Unicode MS" panose="020B0604020202020204" pitchFamily="34" charset="-128"/>
              </a:rPr>
              <a:t>gisa</a:t>
            </a:r>
          </a:p>
          <a:p>
            <a:pPr>
              <a:spcAft>
                <a:spcPts val="600"/>
              </a:spcAft>
            </a:pPr>
            <a:r>
              <a:rPr lang="eu-ES" sz="1600" dirty="0">
                <a:latin typeface="Arial Unicode MS" pitchFamily="34" charset="-128"/>
              </a:rPr>
              <a:t>B12 bitaminaren eta azido </a:t>
            </a:r>
            <a:r>
              <a:rPr lang="eu-ES" sz="1600" dirty="0" err="1">
                <a:latin typeface="Arial Unicode MS" pitchFamily="34" charset="-128"/>
              </a:rPr>
              <a:t>folikoaren</a:t>
            </a:r>
            <a:r>
              <a:rPr lang="eu-ES" sz="1600" dirty="0">
                <a:latin typeface="Arial Unicode MS" pitchFamily="34" charset="-128"/>
              </a:rPr>
              <a:t> eskasia batera ematen direnean, lehenbizi B12 bitaminaren eskasia tratatu behar da, orno-muinaren endekapen konbinatu </a:t>
            </a:r>
            <a:r>
              <a:rPr lang="eu-ES" sz="1600" dirty="0" err="1">
                <a:latin typeface="Arial Unicode MS" pitchFamily="34" charset="-128"/>
              </a:rPr>
              <a:t>azpiakutua</a:t>
            </a:r>
            <a:r>
              <a:rPr lang="eu-ES" sz="1600" dirty="0">
                <a:latin typeface="Arial Unicode MS" pitchFamily="34" charset="-128"/>
              </a:rPr>
              <a:t> ez </a:t>
            </a:r>
            <a:r>
              <a:rPr lang="eu-ES" sz="1600" dirty="0" smtClean="0">
                <a:latin typeface="Arial Unicode MS" pitchFamily="34" charset="-128"/>
              </a:rPr>
              <a:t>azkartzeko</a:t>
            </a:r>
          </a:p>
          <a:p>
            <a:pPr>
              <a:spcAft>
                <a:spcPts val="600"/>
              </a:spcAft>
            </a:pPr>
            <a:r>
              <a:rPr lang="eu-ES" sz="1600" u="sng" dirty="0">
                <a:latin typeface="Arial Unicode MS" pitchFamily="34" charset="-128"/>
              </a:rPr>
              <a:t>Tratamenduaren iraupena</a:t>
            </a:r>
            <a:r>
              <a:rPr lang="eu-ES" sz="1600" dirty="0">
                <a:latin typeface="Arial Unicode MS" pitchFamily="34" charset="-128"/>
              </a:rPr>
              <a:t>: eskasia sortu zuen arrazoia </a:t>
            </a:r>
            <a:r>
              <a:rPr lang="eu-ES" sz="1600" dirty="0" err="1">
                <a:latin typeface="Arial Unicode MS" pitchFamily="34" charset="-128"/>
              </a:rPr>
              <a:t>mantentzearenaraberakoa</a:t>
            </a:r>
            <a:r>
              <a:rPr lang="eu-ES" sz="1600" dirty="0">
                <a:latin typeface="Arial Unicode MS" pitchFamily="34" charset="-128"/>
              </a:rPr>
              <a:t> izango da. Anemia kaltegarriaren edo </a:t>
            </a:r>
            <a:r>
              <a:rPr lang="eu-ES" sz="1600" dirty="0" err="1">
                <a:latin typeface="Arial Unicode MS" pitchFamily="34" charset="-128"/>
              </a:rPr>
              <a:t>by-pass</a:t>
            </a:r>
            <a:r>
              <a:rPr lang="eu-ES" sz="1600" dirty="0">
                <a:latin typeface="Arial Unicode MS" pitchFamily="34" charset="-128"/>
              </a:rPr>
              <a:t> gastrikoaren bizitza osorako. Eskasiaren kausa trata edo ezaba badaiteke, gehigarriak emateari utziko zaio eskasia hori zuzentzen denean</a:t>
            </a:r>
          </a:p>
          <a:p>
            <a:pPr>
              <a:spcAft>
                <a:spcPts val="600"/>
              </a:spcAft>
            </a:pPr>
            <a:endParaRPr lang="es-E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marL="742950" lvl="2" indent="-342900">
              <a:spcAft>
                <a:spcPts val="1200"/>
              </a:spcAft>
            </a:pPr>
            <a:endParaRPr lang="es-ES" sz="1600" dirty="0" smtClean="0">
              <a:latin typeface="Arial Unicode MS" pitchFamily="34" charset="-128"/>
            </a:endParaRPr>
          </a:p>
          <a:p>
            <a:pPr marL="342900" lvl="1" indent="-342900">
              <a:spcAft>
                <a:spcPts val="1200"/>
              </a:spcAft>
              <a:buFont typeface="Arial" charset="0"/>
              <a:buChar char="•"/>
            </a:pPr>
            <a:endParaRPr lang="es-ES" sz="2000" dirty="0" smtClean="0">
              <a:latin typeface="Arial Unicode MS" pitchFamily="34" charset="-128"/>
            </a:endParaRPr>
          </a:p>
          <a:p>
            <a:pPr marL="742950" lvl="2" indent="-342900">
              <a:spcAft>
                <a:spcPts val="1200"/>
              </a:spcAft>
            </a:pPr>
            <a:endParaRPr lang="es-ES" sz="1600" dirty="0">
              <a:latin typeface="Arial Unicode MS" pitchFamily="34" charset="-128"/>
            </a:endParaRPr>
          </a:p>
          <a:p>
            <a:endParaRPr lang="es-ES" sz="2000" dirty="0">
              <a:latin typeface="Arial Unicode MS" pitchFamily="34" charset="-128"/>
            </a:endParaRPr>
          </a:p>
        </p:txBody>
      </p:sp>
    </p:spTree>
    <p:extLst>
      <p:ext uri="{BB962C8B-B14F-4D97-AF65-F5344CB8AC3E}">
        <p14:creationId xmlns:p14="http://schemas.microsoft.com/office/powerpoint/2010/main" val="2509980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67544" y="5814"/>
            <a:ext cx="8229600" cy="1046922"/>
          </a:xfrm>
        </p:spPr>
        <p:txBody>
          <a:bodyPr/>
          <a:lstStyle/>
          <a:p>
            <a:r>
              <a:rPr lang="es-ES" dirty="0"/>
              <a:t>AURKIBIDEA</a:t>
            </a:r>
            <a:endParaRPr lang="es-ES" sz="4000" dirty="0">
              <a:solidFill>
                <a:schemeClr val="tx2"/>
              </a:solidFill>
              <a:latin typeface="Arial Black" pitchFamily="34" charset="0"/>
            </a:endParaRPr>
          </a:p>
        </p:txBody>
      </p:sp>
      <p:sp>
        <p:nvSpPr>
          <p:cNvPr id="18435" name="Rectangle 3"/>
          <p:cNvSpPr>
            <a:spLocks noGrp="1" noChangeArrowheads="1"/>
          </p:cNvSpPr>
          <p:nvPr>
            <p:ph idx="4294967295"/>
          </p:nvPr>
        </p:nvSpPr>
        <p:spPr bwMode="auto">
          <a:xfrm>
            <a:off x="395536" y="836712"/>
            <a:ext cx="8352928" cy="4608512"/>
          </a:xfrm>
          <a:prstGeom prst="rect">
            <a:avLst/>
          </a:prstGeom>
          <a:solidFill>
            <a:schemeClr val="accent1">
              <a:lumMod val="60000"/>
              <a:lumOff val="40000"/>
            </a:schemeClr>
          </a:solidFill>
          <a:ln>
            <a:solidFill>
              <a:srgbClr val="518BE1"/>
            </a:solidFill>
            <a:miter lim="800000"/>
            <a:headEnd/>
            <a:tailEnd/>
          </a:ln>
        </p:spPr>
        <p:txBody>
          <a:bodyPr/>
          <a:lstStyle/>
          <a:p>
            <a:pPr lvl="0">
              <a:spcBef>
                <a:spcPts val="600"/>
              </a:spcBef>
              <a:spcAft>
                <a:spcPts val="0"/>
              </a:spcAft>
            </a:pPr>
            <a:endParaRPr lang="es-ES" sz="700" b="1" dirty="0" smtClean="0">
              <a:solidFill>
                <a:schemeClr val="bg1"/>
              </a:solidFill>
              <a:latin typeface="Arial Unicode MS" pitchFamily="34" charset="-128"/>
            </a:endParaRPr>
          </a:p>
          <a:p>
            <a:pPr>
              <a:spcBef>
                <a:spcPts val="0"/>
              </a:spcBef>
            </a:pPr>
            <a:r>
              <a:rPr lang="es-ES" sz="2200" b="1" dirty="0" err="1" smtClean="0">
                <a:solidFill>
                  <a:schemeClr val="bg1"/>
                </a:solidFill>
                <a:latin typeface="Arial Unicode MS" pitchFamily="34" charset="-128"/>
              </a:rPr>
              <a:t>Burdinaren</a:t>
            </a:r>
            <a:r>
              <a:rPr lang="es-ES" sz="2200" b="1" dirty="0" smtClean="0">
                <a:solidFill>
                  <a:schemeClr val="bg1"/>
                </a:solidFill>
                <a:latin typeface="Arial Unicode MS" pitchFamily="34" charset="-128"/>
              </a:rPr>
              <a:t> </a:t>
            </a:r>
            <a:r>
              <a:rPr lang="es-ES" sz="2200" b="1" dirty="0" err="1" smtClean="0">
                <a:solidFill>
                  <a:schemeClr val="bg1"/>
                </a:solidFill>
                <a:latin typeface="Arial Unicode MS" pitchFamily="34" charset="-128"/>
              </a:rPr>
              <a:t>eskasia</a:t>
            </a:r>
            <a:endParaRPr lang="es-ES" sz="2200" b="1" dirty="0" smtClean="0">
              <a:solidFill>
                <a:schemeClr val="bg1"/>
              </a:solidFill>
              <a:latin typeface="Arial Unicode MS" pitchFamily="34" charset="-128"/>
            </a:endParaRPr>
          </a:p>
          <a:p>
            <a:pPr lvl="1"/>
            <a:r>
              <a:rPr lang="es-ES" sz="1900" b="1" dirty="0" err="1" smtClean="0">
                <a:solidFill>
                  <a:schemeClr val="bg1"/>
                </a:solidFill>
                <a:latin typeface="Arial Unicode MS" pitchFamily="34" charset="-128"/>
              </a:rPr>
              <a:t>Badago</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desberdintasunik</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burdina-gatzen</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artean</a:t>
            </a:r>
            <a:r>
              <a:rPr lang="es-ES" sz="1900" b="1" dirty="0" smtClean="0">
                <a:solidFill>
                  <a:schemeClr val="bg1"/>
                </a:solidFill>
                <a:latin typeface="Arial Unicode MS" pitchFamily="34" charset="-128"/>
              </a:rPr>
              <a:t>?</a:t>
            </a:r>
          </a:p>
          <a:p>
            <a:pPr lvl="1"/>
            <a:r>
              <a:rPr lang="es-ES" sz="1900" b="1" dirty="0" err="1" smtClean="0">
                <a:solidFill>
                  <a:schemeClr val="bg1"/>
                </a:solidFill>
                <a:latin typeface="Arial Unicode MS" pitchFamily="34" charset="-128"/>
              </a:rPr>
              <a:t>Nola</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hobe</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daitezke</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ahotik</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hartzeko</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burdinarekiko</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tolerantzia</a:t>
            </a:r>
            <a:r>
              <a:rPr lang="es-ES" sz="1900" b="1" dirty="0" smtClean="0">
                <a:solidFill>
                  <a:schemeClr val="bg1"/>
                </a:solidFill>
                <a:latin typeface="Arial Unicode MS" pitchFamily="34" charset="-128"/>
              </a:rPr>
              <a:t> eta </a:t>
            </a:r>
            <a:r>
              <a:rPr lang="es-ES" sz="1900" b="1" dirty="0" err="1" smtClean="0">
                <a:solidFill>
                  <a:schemeClr val="bg1"/>
                </a:solidFill>
                <a:latin typeface="Arial Unicode MS" pitchFamily="34" charset="-128"/>
              </a:rPr>
              <a:t>xurgapena</a:t>
            </a:r>
            <a:r>
              <a:rPr lang="es-ES" sz="1900" b="1" dirty="0" smtClean="0">
                <a:solidFill>
                  <a:schemeClr val="bg1"/>
                </a:solidFill>
                <a:latin typeface="Arial Unicode MS" pitchFamily="34" charset="-128"/>
              </a:rPr>
              <a:t>?</a:t>
            </a:r>
            <a:r>
              <a:rPr lang="es-ES" sz="1900" b="1" dirty="0">
                <a:solidFill>
                  <a:schemeClr val="bg1"/>
                </a:solidFill>
                <a:latin typeface="Arial Unicode MS" pitchFamily="34" charset="-128"/>
              </a:rPr>
              <a:t> </a:t>
            </a:r>
            <a:endParaRPr lang="es-ES" sz="1900" b="1" dirty="0" smtClean="0">
              <a:solidFill>
                <a:schemeClr val="bg1"/>
              </a:solidFill>
              <a:latin typeface="Arial Unicode MS" pitchFamily="34" charset="-128"/>
            </a:endParaRPr>
          </a:p>
          <a:p>
            <a:pPr lvl="1"/>
            <a:r>
              <a:rPr lang="es-ES" sz="1900" b="1" dirty="0" err="1" smtClean="0">
                <a:solidFill>
                  <a:schemeClr val="bg1"/>
                </a:solidFill>
                <a:latin typeface="Arial Unicode MS" pitchFamily="34" charset="-128"/>
              </a:rPr>
              <a:t>Noiz</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eman</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burdina</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zain</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barnetik</a:t>
            </a:r>
            <a:r>
              <a:rPr lang="es-ES" sz="1900" b="1" dirty="0" smtClean="0">
                <a:solidFill>
                  <a:schemeClr val="bg1"/>
                </a:solidFill>
                <a:latin typeface="Arial Unicode MS" pitchFamily="34" charset="-128"/>
              </a:rPr>
              <a:t> (ZB)?</a:t>
            </a:r>
            <a:endParaRPr lang="es-ES" sz="1900" b="1" dirty="0">
              <a:solidFill>
                <a:schemeClr val="bg1"/>
              </a:solidFill>
              <a:latin typeface="Arial Unicode MS" pitchFamily="34" charset="-128"/>
            </a:endParaRPr>
          </a:p>
          <a:p>
            <a:pPr lvl="1"/>
            <a:r>
              <a:rPr lang="es-ES" sz="1900" b="1" dirty="0" err="1" smtClean="0">
                <a:solidFill>
                  <a:schemeClr val="bg1"/>
                </a:solidFill>
                <a:latin typeface="Arial Unicode MS" pitchFamily="34" charset="-128"/>
              </a:rPr>
              <a:t>Biztanleria</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bereziak</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adinekoak</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bihotz</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gutxiegitasuna</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hesteetako</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gaixotasun</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inflamatorioa</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kirurgia</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bariatrikoa</a:t>
            </a:r>
            <a:endParaRPr lang="es-ES" sz="1900" b="1" dirty="0" smtClean="0">
              <a:solidFill>
                <a:schemeClr val="bg1"/>
              </a:solidFill>
              <a:latin typeface="Arial Unicode MS" pitchFamily="34" charset="-128"/>
            </a:endParaRPr>
          </a:p>
          <a:p>
            <a:r>
              <a:rPr lang="es-ES" sz="2200" b="1" dirty="0" smtClean="0">
                <a:solidFill>
                  <a:schemeClr val="bg1"/>
                </a:solidFill>
                <a:latin typeface="Arial Unicode MS" pitchFamily="34" charset="-128"/>
              </a:rPr>
              <a:t>B12 </a:t>
            </a:r>
            <a:r>
              <a:rPr lang="es-ES" sz="2200" b="1" dirty="0" err="1" smtClean="0">
                <a:solidFill>
                  <a:schemeClr val="bg1"/>
                </a:solidFill>
                <a:latin typeface="Arial Unicode MS" pitchFamily="34" charset="-128"/>
              </a:rPr>
              <a:t>bitaminaren</a:t>
            </a:r>
            <a:r>
              <a:rPr lang="es-ES" sz="2200" b="1" dirty="0" smtClean="0">
                <a:solidFill>
                  <a:schemeClr val="bg1"/>
                </a:solidFill>
                <a:latin typeface="Arial Unicode MS" pitchFamily="34" charset="-128"/>
              </a:rPr>
              <a:t> </a:t>
            </a:r>
            <a:r>
              <a:rPr lang="es-ES" sz="2200" b="1" dirty="0" err="1" smtClean="0">
                <a:solidFill>
                  <a:schemeClr val="bg1"/>
                </a:solidFill>
                <a:latin typeface="Arial Unicode MS" pitchFamily="34" charset="-128"/>
              </a:rPr>
              <a:t>eskasia</a:t>
            </a:r>
            <a:endParaRPr lang="es-ES" sz="2200" b="1" dirty="0" smtClean="0">
              <a:solidFill>
                <a:schemeClr val="bg1"/>
              </a:solidFill>
              <a:latin typeface="Arial Unicode MS" pitchFamily="34" charset="-128"/>
            </a:endParaRPr>
          </a:p>
          <a:p>
            <a:pPr lvl="1"/>
            <a:r>
              <a:rPr lang="es-ES" sz="1900" b="1" dirty="0" err="1" smtClean="0">
                <a:solidFill>
                  <a:schemeClr val="bg1"/>
                </a:solidFill>
                <a:latin typeface="Arial Unicode MS" pitchFamily="34" charset="-128"/>
              </a:rPr>
              <a:t>Noiz</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ezar</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daiteke</a:t>
            </a:r>
            <a:r>
              <a:rPr lang="es-ES" sz="1900" b="1" dirty="0" smtClean="0">
                <a:solidFill>
                  <a:schemeClr val="bg1"/>
                </a:solidFill>
                <a:latin typeface="Arial Unicode MS" pitchFamily="34" charset="-128"/>
              </a:rPr>
              <a:t> B12 </a:t>
            </a:r>
            <a:r>
              <a:rPr lang="es-ES" sz="1900" b="1" dirty="0" err="1" smtClean="0">
                <a:solidFill>
                  <a:schemeClr val="bg1"/>
                </a:solidFill>
                <a:latin typeface="Arial Unicode MS" pitchFamily="34" charset="-128"/>
              </a:rPr>
              <a:t>bitaminaren</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eskasia</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dagoela</a:t>
            </a:r>
            <a:r>
              <a:rPr lang="es-ES" sz="1900" b="1" dirty="0" smtClean="0">
                <a:solidFill>
                  <a:schemeClr val="bg1"/>
                </a:solidFill>
                <a:latin typeface="Arial Unicode MS" pitchFamily="34" charset="-128"/>
              </a:rPr>
              <a:t>?</a:t>
            </a:r>
          </a:p>
          <a:p>
            <a:pPr lvl="1"/>
            <a:r>
              <a:rPr lang="es-ES" sz="1900" b="1" dirty="0" smtClean="0">
                <a:solidFill>
                  <a:schemeClr val="bg1"/>
                </a:solidFill>
                <a:latin typeface="Arial Unicode MS" pitchFamily="34" charset="-128"/>
              </a:rPr>
              <a:t>B12 </a:t>
            </a:r>
            <a:r>
              <a:rPr lang="es-ES" sz="1900" b="1" dirty="0" err="1" smtClean="0">
                <a:solidFill>
                  <a:schemeClr val="bg1"/>
                </a:solidFill>
                <a:latin typeface="Arial Unicode MS" pitchFamily="34" charset="-128"/>
              </a:rPr>
              <a:t>bitaminaren</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eskasiaren</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tratamendua</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ahotik</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edo</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muskulu</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barnetik</a:t>
            </a:r>
            <a:r>
              <a:rPr lang="es-ES" sz="1900" b="1" dirty="0" smtClean="0">
                <a:solidFill>
                  <a:schemeClr val="bg1"/>
                </a:solidFill>
                <a:latin typeface="Arial Unicode MS" pitchFamily="34" charset="-128"/>
              </a:rPr>
              <a:t>?</a:t>
            </a:r>
          </a:p>
          <a:p>
            <a:pPr lvl="1"/>
            <a:r>
              <a:rPr lang="es-ES" sz="1900" b="1" dirty="0" err="1" smtClean="0">
                <a:solidFill>
                  <a:schemeClr val="bg1"/>
                </a:solidFill>
                <a:latin typeface="Arial Unicode MS" pitchFamily="34" charset="-128"/>
              </a:rPr>
              <a:t>Zer</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botikak</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eragiten</a:t>
            </a:r>
            <a:r>
              <a:rPr lang="es-ES" sz="1900" b="1" dirty="0" smtClean="0">
                <a:solidFill>
                  <a:schemeClr val="bg1"/>
                </a:solidFill>
                <a:latin typeface="Arial Unicode MS" pitchFamily="34" charset="-128"/>
              </a:rPr>
              <a:t> dio B12 </a:t>
            </a:r>
            <a:r>
              <a:rPr lang="es-ES" sz="1900" b="1" dirty="0" err="1" smtClean="0">
                <a:solidFill>
                  <a:schemeClr val="bg1"/>
                </a:solidFill>
                <a:latin typeface="Arial Unicode MS" pitchFamily="34" charset="-128"/>
              </a:rPr>
              <a:t>bitaminaren</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xurgapena</a:t>
            </a:r>
            <a:r>
              <a:rPr lang="es-ES" sz="1900" b="1" dirty="0" smtClean="0">
                <a:solidFill>
                  <a:schemeClr val="bg1"/>
                </a:solidFill>
                <a:latin typeface="Arial Unicode MS" pitchFamily="34" charset="-128"/>
              </a:rPr>
              <a:t>?</a:t>
            </a:r>
          </a:p>
          <a:p>
            <a:pPr lvl="1"/>
            <a:r>
              <a:rPr lang="es-ES" sz="1900" b="1" dirty="0" err="1" smtClean="0">
                <a:solidFill>
                  <a:schemeClr val="bg1"/>
                </a:solidFill>
                <a:latin typeface="Arial Unicode MS" pitchFamily="34" charset="-128"/>
              </a:rPr>
              <a:t>Biztanleria</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bereziak</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haurdunaldia</a:t>
            </a:r>
            <a:r>
              <a:rPr lang="es-ES" sz="1900" b="1" dirty="0" smtClean="0">
                <a:solidFill>
                  <a:schemeClr val="bg1"/>
                </a:solidFill>
                <a:latin typeface="Arial Unicode MS" pitchFamily="34" charset="-128"/>
              </a:rPr>
              <a:t>, </a:t>
            </a:r>
            <a:r>
              <a:rPr lang="es-ES" sz="1900" b="1" dirty="0" err="1" smtClean="0">
                <a:solidFill>
                  <a:schemeClr val="bg1"/>
                </a:solidFill>
                <a:latin typeface="Arial Unicode MS" pitchFamily="34" charset="-128"/>
              </a:rPr>
              <a:t>edoskitzea</a:t>
            </a:r>
            <a:r>
              <a:rPr lang="es-ES" sz="1900" b="1" dirty="0" smtClean="0">
                <a:solidFill>
                  <a:schemeClr val="bg1"/>
                </a:solidFill>
                <a:latin typeface="Arial Unicode MS" pitchFamily="34" charset="-128"/>
              </a:rPr>
              <a:t> eta </a:t>
            </a:r>
            <a:r>
              <a:rPr lang="es-ES" sz="1900" b="1" dirty="0" err="1" smtClean="0">
                <a:solidFill>
                  <a:schemeClr val="bg1"/>
                </a:solidFill>
                <a:latin typeface="Arial Unicode MS" pitchFamily="34" charset="-128"/>
              </a:rPr>
              <a:t>begetarianoak</a:t>
            </a:r>
            <a:endParaRPr lang="es-ES" sz="1900" b="1" dirty="0" smtClean="0">
              <a:solidFill>
                <a:schemeClr val="bg1"/>
              </a:solidFill>
              <a:latin typeface="Arial Unicode MS" pitchFamily="34" charset="-128"/>
            </a:endParaRPr>
          </a:p>
          <a:p>
            <a:pPr lvl="1"/>
            <a:endParaRPr lang="es-ES" sz="2000" b="1" dirty="0" smtClean="0">
              <a:solidFill>
                <a:schemeClr val="bg1"/>
              </a:solidFill>
              <a:latin typeface="Arial Unicode MS" pitchFamily="34" charset="-128"/>
            </a:endParaRPr>
          </a:p>
          <a:p>
            <a:pPr marL="0" lvl="0" indent="0">
              <a:spcBef>
                <a:spcPts val="0"/>
              </a:spcBef>
              <a:spcAft>
                <a:spcPts val="800"/>
              </a:spcAft>
              <a:buNone/>
            </a:pPr>
            <a:r>
              <a:rPr lang="es-ES" sz="2400" b="1" dirty="0" smtClean="0">
                <a:solidFill>
                  <a:schemeClr val="bg1"/>
                </a:solidFill>
                <a:latin typeface="Arial Unicode MS" pitchFamily="34" charset="-128"/>
              </a:rPr>
              <a:t>	</a:t>
            </a:r>
            <a:endParaRPr lang="es-ES" sz="2400" b="1" dirty="0">
              <a:solidFill>
                <a:schemeClr val="bg1"/>
              </a:solidFill>
              <a:latin typeface="Arial Unicode MS" pitchFamily="34"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0"/>
            <a:ext cx="8686800" cy="1115616"/>
          </a:xfrm>
        </p:spPr>
        <p:txBody>
          <a:bodyPr/>
          <a:lstStyle/>
          <a:p>
            <a:r>
              <a:rPr lang="eu-ES" sz="2800" b="1" dirty="0"/>
              <a:t>B12 bitaminaren eskasiaren tratamendua: ahotik edo muskulu barnetik? (</a:t>
            </a:r>
            <a:r>
              <a:rPr lang="eu-ES" sz="2800" b="1" dirty="0" smtClean="0"/>
              <a:t>III)</a:t>
            </a:r>
            <a:endParaRPr lang="es-ES" sz="2800" dirty="0">
              <a:solidFill>
                <a:schemeClr val="tx2"/>
              </a:solidFill>
            </a:endParaRPr>
          </a:p>
        </p:txBody>
      </p:sp>
      <p:sp>
        <p:nvSpPr>
          <p:cNvPr id="19459" name="Rectangle 3"/>
          <p:cNvSpPr>
            <a:spLocks noGrp="1" noChangeArrowheads="1"/>
          </p:cNvSpPr>
          <p:nvPr>
            <p:ph idx="4294967295"/>
          </p:nvPr>
        </p:nvSpPr>
        <p:spPr bwMode="auto">
          <a:xfrm>
            <a:off x="323528" y="980728"/>
            <a:ext cx="8712968" cy="43924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pPr>
            <a:r>
              <a:rPr lang="de-DE" sz="1600" u="sng" dirty="0" smtClean="0">
                <a:latin typeface="Arial Unicode MS" pitchFamily="34" charset="-128"/>
                <a:ea typeface="Arial Unicode MS" panose="020B0604020202020204" pitchFamily="34" charset="-128"/>
                <a:cs typeface="Arial Unicode MS" panose="020B0604020202020204" pitchFamily="34" charset="-128"/>
              </a:rPr>
              <a:t>Albo-efektuak</a:t>
            </a:r>
            <a:r>
              <a:rPr lang="de-DE" sz="1600" dirty="0" smtClean="0">
                <a:latin typeface="Arial Unicode MS" pitchFamily="34" charset="-128"/>
                <a:ea typeface="Arial Unicode MS" panose="020B0604020202020204" pitchFamily="34" charset="-128"/>
                <a:cs typeface="Arial Unicode MS" panose="020B0604020202020204" pitchFamily="34" charset="-128"/>
              </a:rPr>
              <a:t>: </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beherako arina, goragalea, exantema, hotzikarak, sukarra, beroaldiak, zorabioak, eta, oso gutxitan, erreakzio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anafilaktikoak. Bide </a:t>
            </a:r>
            <a:r>
              <a:rPr lang="eu-ES" sz="1600" dirty="0" err="1" smtClean="0">
                <a:latin typeface="Arial Unicode MS" panose="020B0604020202020204" pitchFamily="34" charset="-128"/>
                <a:ea typeface="Arial Unicode MS" panose="020B0604020202020204" pitchFamily="34" charset="-128"/>
                <a:cs typeface="Arial Unicode MS" panose="020B0604020202020204" pitchFamily="34" charset="-128"/>
              </a:rPr>
              <a:t>parenteraletik</a:t>
            </a:r>
            <a:endPar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B12 bitaminarekin tratamendua hastean </a:t>
            </a:r>
            <a:r>
              <a:rPr lang="eu-ES" sz="1600" dirty="0" err="1">
                <a:latin typeface="Arial Unicode MS" panose="020B0604020202020204" pitchFamily="34" charset="-128"/>
                <a:ea typeface="Arial Unicode MS" panose="020B0604020202020204" pitchFamily="34" charset="-128"/>
                <a:cs typeface="Arial Unicode MS" panose="020B0604020202020204" pitchFamily="34" charset="-128"/>
              </a:rPr>
              <a:t>hipopotasemia</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 larria gerta daiteke; beraz, potasio-mailak monitorizatu egin behar dira, eta tratatu, hala behar izanez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gero</a:t>
            </a:r>
          </a:p>
          <a:p>
            <a:pPr>
              <a:spcAft>
                <a:spcPts val="600"/>
              </a:spcAft>
            </a:pP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B12 bitamina osagai bakartzat duten botikak</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pPr>
              <a:spcAft>
                <a:spcPts val="600"/>
              </a:spcAft>
            </a:pPr>
            <a:endParaRPr lang="eu-E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spcAft>
                <a:spcPts val="600"/>
              </a:spcAft>
              <a:buNone/>
            </a:pPr>
            <a:r>
              <a:rPr lang="eu-ES" sz="1000" dirty="0"/>
              <a:t> </a:t>
            </a:r>
            <a:r>
              <a:rPr lang="eu-ES" sz="1000" dirty="0" smtClean="0"/>
              <a:t>                ⱡ </a:t>
            </a:r>
            <a:r>
              <a:rPr lang="eu-ES" sz="1000" dirty="0"/>
              <a:t>finantzatu gabe</a:t>
            </a:r>
            <a:endParaRPr lang="eu-ES" sz="10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r>
              <a:rPr lang="eu-ES" sz="1600" dirty="0" err="1">
                <a:latin typeface="Arial Unicode MS" panose="020B0604020202020204" pitchFamily="34" charset="-128"/>
                <a:ea typeface="Arial Unicode MS" panose="020B0604020202020204" pitchFamily="34" charset="-128"/>
                <a:cs typeface="Arial Unicode MS" panose="020B0604020202020204" pitchFamily="34" charset="-128"/>
              </a:rPr>
              <a:t>Optovite</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 B12®, muskulu barnetik emateaz gain, azalpetik eta ahotik ere emateko baimenduta dago. Azken hori muskulu barneko bidea toleratzen ez duten gaixoentzako da soilik, betiere faktore intrintsekoa badute eta gaizki xurgatzearen sindromea edo xurgapenari larriki eragiten dion anormaltasun </a:t>
            </a:r>
            <a:r>
              <a:rPr lang="eu-ES" sz="1600" dirty="0" err="1">
                <a:latin typeface="Arial Unicode MS" panose="020B0604020202020204" pitchFamily="34" charset="-128"/>
                <a:ea typeface="Arial Unicode MS" panose="020B0604020202020204" pitchFamily="34" charset="-128"/>
                <a:cs typeface="Arial Unicode MS" panose="020B0604020202020204" pitchFamily="34" charset="-128"/>
              </a:rPr>
              <a:t>gastrointestinalik</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 ez badute edo </a:t>
            </a:r>
            <a:r>
              <a:rPr lang="eu-ES" sz="1600" dirty="0" err="1">
                <a:latin typeface="Arial Unicode MS" panose="020B0604020202020204" pitchFamily="34" charset="-128"/>
                <a:ea typeface="Arial Unicode MS" panose="020B0604020202020204" pitchFamily="34" charset="-128"/>
                <a:cs typeface="Arial Unicode MS" panose="020B0604020202020204" pitchFamily="34" charset="-128"/>
              </a:rPr>
              <a:t>gastrektomiarik</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 izan ez badute</a:t>
            </a:r>
          </a:p>
          <a:p>
            <a:pPr>
              <a:spcAft>
                <a:spcPts val="600"/>
              </a:spcAft>
            </a:pPr>
            <a:endPar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de-DE" sz="1900" dirty="0" smtClean="0">
              <a:latin typeface="Arial Unicode MS" pitchFamily="34" charset="-128"/>
            </a:endParaRPr>
          </a:p>
          <a:p>
            <a:pPr>
              <a:spcAft>
                <a:spcPts val="0"/>
              </a:spcAft>
            </a:pPr>
            <a:endParaRPr lang="es-ES" sz="1900" dirty="0">
              <a:latin typeface="Arial Unicode MS" pitchFamily="34" charset="-128"/>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2497360"/>
            <a:ext cx="6192688" cy="11164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297777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0"/>
            <a:ext cx="8686800" cy="1115616"/>
          </a:xfrm>
        </p:spPr>
        <p:txBody>
          <a:bodyPr/>
          <a:lstStyle/>
          <a:p>
            <a:r>
              <a:rPr lang="eu-ES" sz="2800" b="1" dirty="0"/>
              <a:t>B12 bitaminaren eskasiaren tratamendua: ahotik edo muskulu barnetik? (</a:t>
            </a:r>
            <a:r>
              <a:rPr lang="eu-ES" sz="2800" b="1" dirty="0" smtClean="0"/>
              <a:t>III)</a:t>
            </a:r>
            <a:endParaRPr lang="es-ES" sz="2800" dirty="0">
              <a:solidFill>
                <a:schemeClr val="tx2"/>
              </a:solidFill>
            </a:endParaRPr>
          </a:p>
        </p:txBody>
      </p:sp>
      <p:sp>
        <p:nvSpPr>
          <p:cNvPr id="19459" name="Rectangle 3"/>
          <p:cNvSpPr>
            <a:spLocks noGrp="1" noChangeArrowheads="1"/>
          </p:cNvSpPr>
          <p:nvPr>
            <p:ph idx="4294967295"/>
          </p:nvPr>
        </p:nvSpPr>
        <p:spPr bwMode="auto">
          <a:xfrm>
            <a:off x="323528" y="980728"/>
            <a:ext cx="8712968" cy="43924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pP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B12 bitamina beste osagai batzuekin konbinatuta </a:t>
            </a:r>
            <a:r>
              <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rPr>
              <a:t>duten </a:t>
            </a:r>
            <a:r>
              <a:rPr lang="eu-ES" sz="1600" dirty="0">
                <a:latin typeface="Arial Unicode MS" panose="020B0604020202020204" pitchFamily="34" charset="-128"/>
                <a:ea typeface="Arial Unicode MS" panose="020B0604020202020204" pitchFamily="34" charset="-128"/>
                <a:cs typeface="Arial Unicode MS" panose="020B0604020202020204" pitchFamily="34" charset="-128"/>
              </a:rPr>
              <a:t>botikak:</a:t>
            </a:r>
          </a:p>
          <a:p>
            <a:pPr>
              <a:spcAft>
                <a:spcPts val="600"/>
              </a:spcAft>
            </a:pPr>
            <a:endPar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spcAft>
                <a:spcPts val="600"/>
              </a:spcAft>
              <a:buNone/>
            </a:pPr>
            <a:r>
              <a:rPr lang="eu-ES" sz="1000" dirty="0"/>
              <a:t> </a:t>
            </a:r>
            <a:r>
              <a:rPr lang="eu-ES" sz="1000" dirty="0" smtClean="0"/>
              <a:t>              </a:t>
            </a:r>
          </a:p>
          <a:p>
            <a:pPr marL="0" indent="0">
              <a:spcAft>
                <a:spcPts val="600"/>
              </a:spcAft>
              <a:buNone/>
            </a:pPr>
            <a:endParaRPr lang="eu-ES" sz="1000" dirty="0"/>
          </a:p>
          <a:p>
            <a:pPr marL="0" indent="0">
              <a:spcAft>
                <a:spcPts val="600"/>
              </a:spcAft>
              <a:buNone/>
            </a:pPr>
            <a:r>
              <a:rPr lang="eu-ES" sz="1000" dirty="0" smtClean="0"/>
              <a:t> </a:t>
            </a:r>
          </a:p>
          <a:p>
            <a:pPr marL="0" indent="0">
              <a:spcAft>
                <a:spcPts val="600"/>
              </a:spcAft>
              <a:buNone/>
            </a:pPr>
            <a:endParaRPr lang="eu-ES" sz="1000" dirty="0"/>
          </a:p>
          <a:p>
            <a:pPr marL="0" indent="0">
              <a:spcAft>
                <a:spcPts val="600"/>
              </a:spcAft>
              <a:buNone/>
            </a:pPr>
            <a:endParaRPr lang="eu-ES" sz="1000" dirty="0" smtClean="0"/>
          </a:p>
          <a:p>
            <a:pPr marL="0" indent="0">
              <a:spcAft>
                <a:spcPts val="600"/>
              </a:spcAft>
              <a:buNone/>
            </a:pPr>
            <a:endParaRPr lang="eu-ES" sz="1000" dirty="0"/>
          </a:p>
          <a:p>
            <a:pPr marL="0" indent="0">
              <a:spcAft>
                <a:spcPts val="600"/>
              </a:spcAft>
              <a:buNone/>
            </a:pPr>
            <a:endPar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eu-ES" sz="1600" dirty="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600"/>
              </a:spcAft>
            </a:pPr>
            <a:endParaRPr lang="de-DE" sz="1900" dirty="0" smtClean="0">
              <a:latin typeface="Arial Unicode MS" pitchFamily="34" charset="-128"/>
            </a:endParaRPr>
          </a:p>
          <a:p>
            <a:pPr>
              <a:spcAft>
                <a:spcPts val="0"/>
              </a:spcAft>
            </a:pPr>
            <a:endParaRPr lang="es-ES" sz="1900" dirty="0">
              <a:latin typeface="Arial Unicode MS" pitchFamily="34" charset="-128"/>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633539"/>
            <a:ext cx="8357366" cy="30916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338595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08520" y="332656"/>
            <a:ext cx="9252520" cy="864096"/>
          </a:xfrm>
        </p:spPr>
        <p:txBody>
          <a:bodyPr/>
          <a:lstStyle/>
          <a:p>
            <a:r>
              <a:rPr lang="eu-ES" sz="2800" b="1" dirty="0"/>
              <a:t>Zer botikak eragiten dio B12 bitaminaren xurgapenari?</a:t>
            </a:r>
            <a:endParaRPr lang="es-ES" sz="2800" dirty="0"/>
          </a:p>
        </p:txBody>
      </p:sp>
      <p:sp>
        <p:nvSpPr>
          <p:cNvPr id="19459" name="Rectangle 3"/>
          <p:cNvSpPr>
            <a:spLocks noGrp="1" noChangeArrowheads="1"/>
          </p:cNvSpPr>
          <p:nvPr>
            <p:ph idx="4294967295"/>
          </p:nvPr>
        </p:nvSpPr>
        <p:spPr bwMode="auto">
          <a:xfrm>
            <a:off x="323528" y="1700808"/>
            <a:ext cx="8568952" cy="367240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700"/>
              </a:spcAft>
            </a:pPr>
            <a:r>
              <a:rPr lang="es-ES" sz="1800" dirty="0" err="1" smtClean="0">
                <a:latin typeface="Arial Unicode MS" pitchFamily="34" charset="-128"/>
              </a:rPr>
              <a:t>Metformina</a:t>
            </a:r>
            <a:endParaRPr lang="es-ES" sz="1800" dirty="0" smtClean="0">
              <a:latin typeface="Arial Unicode MS" pitchFamily="34" charset="-128"/>
            </a:endParaRPr>
          </a:p>
          <a:p>
            <a:pPr lvl="1">
              <a:spcAft>
                <a:spcPts val="1700"/>
              </a:spcAft>
            </a:pP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Makina bat azterketak </a:t>
            </a:r>
            <a:r>
              <a:rPr lang="eu-ES" sz="1400" dirty="0" err="1">
                <a:latin typeface="Arial Unicode MS" panose="020B0604020202020204" pitchFamily="34" charset="-128"/>
                <a:ea typeface="Arial Unicode MS" panose="020B0604020202020204" pitchFamily="34" charset="-128"/>
                <a:cs typeface="Arial Unicode MS" panose="020B0604020202020204" pitchFamily="34" charset="-128"/>
              </a:rPr>
              <a:t>metforminaren</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erabileraren eta B12 bitaminaren eskasiaren arteko lotura egiaztatu du, baina emaitzak ez dira beti klinikoki esanguratsuak </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izan</a:t>
            </a:r>
          </a:p>
          <a:p>
            <a:pPr lvl="1">
              <a:spcAft>
                <a:spcPts val="1700"/>
              </a:spcAft>
            </a:pP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Interakzio horren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mekanismoak faktore anitz </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ditu: </a:t>
            </a:r>
            <a:r>
              <a:rPr lang="eu-ES" sz="1400" dirty="0" err="1">
                <a:latin typeface="Arial Unicode MS" panose="020B0604020202020204" pitchFamily="34" charset="-128"/>
                <a:ea typeface="Arial Unicode MS" panose="020B0604020202020204" pitchFamily="34" charset="-128"/>
                <a:cs typeface="Arial Unicode MS" panose="020B0604020202020204" pitchFamily="34" charset="-128"/>
              </a:rPr>
              <a:t>metforminak</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hesteetako higikortasunari eta bakterien gehiegizko hazkuntzari eragiten </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die,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ileonean eskuragarri dagoen kaltzioa aldatzen du, eta, ondorioz, kaltzioaren mende dagoen B12 bitamina-faktore intrintsekoari ere eragiten </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dio</a:t>
            </a:r>
          </a:p>
          <a:p>
            <a:pPr lvl="1">
              <a:spcAft>
                <a:spcPts val="1700"/>
              </a:spcAft>
            </a:pP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Arrisku handiagoa dago </a:t>
            </a:r>
            <a:r>
              <a:rPr lang="eu-ES" sz="1400" dirty="0" err="1">
                <a:latin typeface="Arial Unicode MS" panose="020B0604020202020204" pitchFamily="34" charset="-128"/>
                <a:ea typeface="Arial Unicode MS" panose="020B0604020202020204" pitchFamily="34" charset="-128"/>
                <a:cs typeface="Arial Unicode MS" panose="020B0604020202020204" pitchFamily="34" charset="-128"/>
              </a:rPr>
              <a:t>metformina</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denbora luzez erabiltzen bada, eta adinak, </a:t>
            </a:r>
            <a:r>
              <a:rPr lang="eu-ES" sz="1400" dirty="0" err="1">
                <a:latin typeface="Arial Unicode MS" panose="020B0604020202020204" pitchFamily="34" charset="-128"/>
                <a:ea typeface="Arial Unicode MS" panose="020B0604020202020204" pitchFamily="34" charset="-128"/>
                <a:cs typeface="Arial Unicode MS" panose="020B0604020202020204" pitchFamily="34" charset="-128"/>
              </a:rPr>
              <a:t>metformina-dosiak</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eta diabetesa diagnostikatzen denetik igarotako denborak ere eragina </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dute</a:t>
            </a:r>
          </a:p>
          <a:p>
            <a:pPr lvl="1">
              <a:spcAft>
                <a:spcPts val="1700"/>
              </a:spcAft>
            </a:pP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Ez dago adostasunik egokia den </a:t>
            </a:r>
            <a:r>
              <a:rPr lang="eu-ES" sz="1400" dirty="0" err="1">
                <a:latin typeface="Arial Unicode MS" panose="020B0604020202020204" pitchFamily="34" charset="-128"/>
                <a:ea typeface="Arial Unicode MS" panose="020B0604020202020204" pitchFamily="34" charset="-128"/>
                <a:cs typeface="Arial Unicode MS" panose="020B0604020202020204" pitchFamily="34" charset="-128"/>
              </a:rPr>
              <a:t>metforminarekin</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tratatzen diren gaixoen B12 bitaminaren maila plasmatikoak aldizka </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neurtzea,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baina badirudi aldian-aldian monitorizatzea arrazoizkoa dela (1-2 urtean behin)</a:t>
            </a:r>
            <a:endParaRPr lang="es-ES" sz="1400" dirty="0" smtClean="0">
              <a:latin typeface="Arial Unicode MS" pitchFamily="34" charset="-128"/>
              <a:ea typeface="Arial Unicode MS" panose="020B0604020202020204" pitchFamily="34" charset="-128"/>
              <a:cs typeface="Arial Unicode MS" panose="020B0604020202020204" pitchFamily="34" charset="-128"/>
            </a:endParaRPr>
          </a:p>
          <a:p>
            <a:pPr lvl="1">
              <a:spcAft>
                <a:spcPts val="1700"/>
              </a:spcAft>
            </a:pPr>
            <a:endParaRPr lang="es-ES" sz="1400" dirty="0" smtClean="0">
              <a:latin typeface="Arial Unicode MS" pitchFamily="34" charset="-128"/>
            </a:endParaRPr>
          </a:p>
          <a:p>
            <a:pPr lvl="1">
              <a:spcAft>
                <a:spcPts val="1700"/>
              </a:spcAft>
            </a:pPr>
            <a:endParaRPr lang="es-ES" sz="1600" dirty="0">
              <a:latin typeface="Arial Unicode MS" pitchFamily="34" charset="-128"/>
            </a:endParaRPr>
          </a:p>
        </p:txBody>
      </p:sp>
    </p:spTree>
    <p:extLst>
      <p:ext uri="{BB962C8B-B14F-4D97-AF65-F5344CB8AC3E}">
        <p14:creationId xmlns:p14="http://schemas.microsoft.com/office/powerpoint/2010/main" val="29497234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95536" y="1628800"/>
            <a:ext cx="8496944" cy="352839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1800" b="1" dirty="0">
                <a:latin typeface="Arial Unicode MS" panose="020B0604020202020204" pitchFamily="34" charset="-128"/>
                <a:ea typeface="Arial Unicode MS" panose="020B0604020202020204" pitchFamily="34" charset="-128"/>
                <a:cs typeface="Arial Unicode MS" panose="020B0604020202020204" pitchFamily="34" charset="-128"/>
              </a:rPr>
              <a:t>PPI </a:t>
            </a:r>
            <a:r>
              <a:rPr lang="es-ES"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eta </a:t>
            </a:r>
            <a:r>
              <a:rPr lang="eu-ES"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H2 </a:t>
            </a:r>
            <a:r>
              <a:rPr lang="eu-ES" sz="1800" b="1" dirty="0" err="1" smtClean="0">
                <a:latin typeface="Arial Unicode MS" panose="020B0604020202020204" pitchFamily="34" charset="-128"/>
                <a:ea typeface="Arial Unicode MS" panose="020B0604020202020204" pitchFamily="34" charset="-128"/>
                <a:cs typeface="Arial Unicode MS" panose="020B0604020202020204" pitchFamily="34" charset="-128"/>
              </a:rPr>
              <a:t>antihistaminikoak</a:t>
            </a:r>
            <a:r>
              <a:rPr lang="eu-ES" sz="18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pPr lvl="1">
              <a:spcAft>
                <a:spcPts val="1200"/>
              </a:spcAft>
            </a:pP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Sabeleko azido klorhidrikoak elikagaien B12 bitamina erauzten du. </a:t>
            </a:r>
            <a:r>
              <a:rPr lang="eu-ES" sz="1400" dirty="0" err="1">
                <a:latin typeface="Arial Unicode MS" panose="020B0604020202020204" pitchFamily="34" charset="-128"/>
                <a:ea typeface="Arial Unicode MS" panose="020B0604020202020204" pitchFamily="34" charset="-128"/>
                <a:cs typeface="Arial Unicode MS" panose="020B0604020202020204" pitchFamily="34" charset="-128"/>
              </a:rPr>
              <a:t>PPIek</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edo H2 </a:t>
            </a:r>
            <a:r>
              <a:rPr lang="eu-ES" sz="1400" dirty="0" err="1">
                <a:latin typeface="Arial Unicode MS" panose="020B0604020202020204" pitchFamily="34" charset="-128"/>
                <a:ea typeface="Arial Unicode MS" panose="020B0604020202020204" pitchFamily="34" charset="-128"/>
                <a:cs typeface="Arial Unicode MS" panose="020B0604020202020204" pitchFamily="34" charset="-128"/>
              </a:rPr>
              <a:t>antihistaminikoek</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ingurunea </a:t>
            </a:r>
            <a:r>
              <a:rPr lang="eu-ES" sz="1400" dirty="0" err="1">
                <a:latin typeface="Arial Unicode MS" panose="020B0604020202020204" pitchFamily="34" charset="-128"/>
                <a:ea typeface="Arial Unicode MS" panose="020B0604020202020204" pitchFamily="34" charset="-128"/>
                <a:cs typeface="Arial Unicode MS" panose="020B0604020202020204" pitchFamily="34" charset="-128"/>
              </a:rPr>
              <a:t>alkalinizatzen</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dute, eta horrek bitamina elikagaietatik erauztea ekiditen du, xurgatutako kopurua ere gutxitzen delarik</a:t>
            </a:r>
          </a:p>
          <a:p>
            <a:pPr lvl="1">
              <a:spcAft>
                <a:spcPts val="1200"/>
              </a:spcAft>
            </a:pP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Ez dago adostasunik PPI </a:t>
            </a:r>
            <a:r>
              <a:rPr lang="eu-ES" sz="1400" dirty="0" err="1">
                <a:latin typeface="Arial Unicode MS" panose="020B0604020202020204" pitchFamily="34" charset="-128"/>
                <a:ea typeface="Arial Unicode MS" panose="020B0604020202020204" pitchFamily="34" charset="-128"/>
                <a:cs typeface="Arial Unicode MS" panose="020B0604020202020204" pitchFamily="34" charset="-128"/>
              </a:rPr>
              <a:t>eta/edo</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H2 </a:t>
            </a:r>
            <a:r>
              <a:rPr lang="eu-ES" sz="1400" dirty="0" err="1">
                <a:latin typeface="Arial Unicode MS" panose="020B0604020202020204" pitchFamily="34" charset="-128"/>
                <a:ea typeface="Arial Unicode MS" panose="020B0604020202020204" pitchFamily="34" charset="-128"/>
                <a:cs typeface="Arial Unicode MS" panose="020B0604020202020204" pitchFamily="34" charset="-128"/>
              </a:rPr>
              <a:t>antihistaminikoen</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tratamendua jasotzen ari diren gaixoen B12 bitaminaren mailak monitorizatzea egokia den ala ez. B12 bitaminaren eskasia izateko arrisku-faktoreren bat duten pazienteei (adibidez, gaizki elikatutako adinekoak) azterketa egitea arrazoizkoa izan daiteke</a:t>
            </a:r>
          </a:p>
          <a:p>
            <a:pPr lvl="1">
              <a:spcAft>
                <a:spcPts val="1200"/>
              </a:spcAft>
            </a:pP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Zenbait egilek tratamendu luzeak dituzten gaixoen mailak monitorizatzea gomendatzen dute</a:t>
            </a:r>
          </a:p>
          <a:p>
            <a:pPr lvl="1">
              <a:spcAft>
                <a:spcPts val="1200"/>
              </a:spcAft>
            </a:pPr>
            <a:endPar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lvl="1">
              <a:spcAft>
                <a:spcPts val="1200"/>
              </a:spcAft>
            </a:pPr>
            <a:endParaRPr lang="eu-ES" sz="1400" dirty="0" smtClean="0"/>
          </a:p>
          <a:p>
            <a:pPr lvl="1">
              <a:spcAft>
                <a:spcPts val="1200"/>
              </a:spcAft>
            </a:pPr>
            <a:endPar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1200"/>
              </a:spcAft>
            </a:pPr>
            <a:endParaRPr lang="eu-ES" sz="2000" dirty="0" smtClean="0"/>
          </a:p>
          <a:p>
            <a:pPr lvl="1">
              <a:spcAft>
                <a:spcPts val="1200"/>
              </a:spcAft>
            </a:pPr>
            <a:endParaRPr lang="es-ES" sz="1600" dirty="0"/>
          </a:p>
          <a:p>
            <a:pPr lvl="1">
              <a:spcAft>
                <a:spcPts val="600"/>
              </a:spcAft>
            </a:pPr>
            <a:endParaRPr lang="es-ES" sz="2000" dirty="0">
              <a:latin typeface="Arial Unicode MS" pitchFamily="34" charset="-128"/>
            </a:endParaRPr>
          </a:p>
        </p:txBody>
      </p:sp>
      <p:sp>
        <p:nvSpPr>
          <p:cNvPr id="5" name="Rectangle 2"/>
          <p:cNvSpPr>
            <a:spLocks noGrp="1" noChangeArrowheads="1"/>
          </p:cNvSpPr>
          <p:nvPr>
            <p:ph type="title"/>
          </p:nvPr>
        </p:nvSpPr>
        <p:spPr>
          <a:xfrm>
            <a:off x="-180528" y="476672"/>
            <a:ext cx="9324528" cy="864096"/>
          </a:xfrm>
        </p:spPr>
        <p:txBody>
          <a:bodyPr/>
          <a:lstStyle/>
          <a:p>
            <a:r>
              <a:rPr lang="eu-ES" sz="2800" b="1" dirty="0"/>
              <a:t>Zer botikak eragiten dio B12 bitaminaren xurgapenari</a:t>
            </a:r>
            <a:r>
              <a:rPr lang="eu-ES" sz="2800" b="1" dirty="0" smtClean="0"/>
              <a:t>? (II)</a:t>
            </a:r>
            <a:endParaRPr lang="es-ES" sz="2800" dirty="0"/>
          </a:p>
        </p:txBody>
      </p:sp>
    </p:spTree>
    <p:extLst>
      <p:ext uri="{BB962C8B-B14F-4D97-AF65-F5344CB8AC3E}">
        <p14:creationId xmlns:p14="http://schemas.microsoft.com/office/powerpoint/2010/main" val="1677809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95536" y="1628800"/>
            <a:ext cx="8496944" cy="352839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1200"/>
              </a:spcAft>
            </a:pPr>
            <a:r>
              <a:rPr lang="es-ES" sz="1800" b="1" dirty="0" err="1" smtClean="0">
                <a:latin typeface="Arial Unicode MS" panose="020B0604020202020204" pitchFamily="34" charset="-128"/>
                <a:ea typeface="Arial Unicode MS" panose="020B0604020202020204" pitchFamily="34" charset="-128"/>
                <a:cs typeface="Arial Unicode MS" panose="020B0604020202020204" pitchFamily="34" charset="-128"/>
              </a:rPr>
              <a:t>Koltxizina</a:t>
            </a:r>
            <a:r>
              <a:rPr lang="eu-ES" sz="18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pPr lvl="1">
              <a:spcAft>
                <a:spcPts val="1200"/>
              </a:spcAft>
            </a:pPr>
            <a:r>
              <a:rPr lang="eu-ES" sz="1400" dirty="0" err="1" smtClean="0">
                <a:latin typeface="Arial Unicode MS" panose="020B0604020202020204" pitchFamily="34" charset="-128"/>
                <a:ea typeface="Arial Unicode MS" panose="020B0604020202020204" pitchFamily="34" charset="-128"/>
                <a:cs typeface="Arial Unicode MS" panose="020B0604020202020204" pitchFamily="34" charset="-128"/>
              </a:rPr>
              <a:t>Koltxizinaren</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administrazio kronikoak edo dosi </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altuek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B12 bitaminaren xurgapena aldatu eta haren beharra handi dezaketela</a:t>
            </a:r>
            <a:endPar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lvl="1">
              <a:spcAft>
                <a:spcPts val="1200"/>
              </a:spcAft>
            </a:pP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Badirudi </a:t>
            </a:r>
            <a:r>
              <a:rPr lang="eu-ES" sz="1400" dirty="0" err="1" smtClean="0">
                <a:latin typeface="Arial Unicode MS" panose="020B0604020202020204" pitchFamily="34" charset="-128"/>
                <a:ea typeface="Arial Unicode MS" panose="020B0604020202020204" pitchFamily="34" charset="-128"/>
                <a:cs typeface="Arial Unicode MS" panose="020B0604020202020204" pitchFamily="34" charset="-128"/>
              </a:rPr>
              <a:t>koltzizinak</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bukaerako ileonean dauden hartzaileei eragiten diela, </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eta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faktore </a:t>
            </a:r>
            <a:r>
              <a:rPr lang="eu-ES" sz="1400" dirty="0" err="1" smtClean="0">
                <a:latin typeface="Arial Unicode MS" panose="020B0604020202020204" pitchFamily="34" charset="-128"/>
                <a:ea typeface="Arial Unicode MS" panose="020B0604020202020204" pitchFamily="34" charset="-128"/>
                <a:cs typeface="Arial Unicode MS" panose="020B0604020202020204" pitchFamily="34" charset="-128"/>
              </a:rPr>
              <a:t>intrintsekoa-zianokobalamina</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konplexua </a:t>
            </a:r>
            <a:r>
              <a:rPr lang="eu-ES" sz="1400" dirty="0" err="1" smtClean="0">
                <a:latin typeface="Arial Unicode MS" panose="020B0604020202020204" pitchFamily="34" charset="-128"/>
                <a:ea typeface="Arial Unicode MS" panose="020B0604020202020204" pitchFamily="34" charset="-128"/>
                <a:cs typeface="Arial Unicode MS" panose="020B0604020202020204" pitchFamily="34" charset="-128"/>
              </a:rPr>
              <a:t>minahartzaike</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 hauekin lotzen da bitamina xurgatzeko</a:t>
            </a:r>
          </a:p>
          <a:p>
            <a:pPr lvl="1">
              <a:spcAft>
                <a:spcPts val="1200"/>
              </a:spcAft>
            </a:pPr>
            <a:r>
              <a:rPr lang="es-ES" sz="1400" dirty="0" smtClean="0">
                <a:latin typeface="Arial Unicode MS" pitchFamily="34" charset="-128"/>
                <a:ea typeface="Arial Unicode MS" panose="020B0604020202020204" pitchFamily="34" charset="-128"/>
                <a:cs typeface="Arial Unicode MS" panose="020B0604020202020204" pitchFamily="34" charset="-128"/>
              </a:rPr>
              <a:t>El </a:t>
            </a:r>
            <a:r>
              <a:rPr lang="es-ES" sz="1400" dirty="0">
                <a:latin typeface="Arial Unicode MS" pitchFamily="34" charset="-128"/>
                <a:ea typeface="Arial Unicode MS" panose="020B0604020202020204" pitchFamily="34" charset="-128"/>
                <a:cs typeface="Arial Unicode MS" panose="020B0604020202020204" pitchFamily="34" charset="-128"/>
              </a:rPr>
              <a:t>mecanismo de esta interacción parece deberse a que la </a:t>
            </a:r>
            <a:r>
              <a:rPr lang="es-ES" sz="1400" dirty="0" err="1">
                <a:latin typeface="Arial Unicode MS" pitchFamily="34" charset="-128"/>
                <a:ea typeface="Arial Unicode MS" panose="020B0604020202020204" pitchFamily="34" charset="-128"/>
                <a:cs typeface="Arial Unicode MS" panose="020B0604020202020204" pitchFamily="34" charset="-128"/>
              </a:rPr>
              <a:t>colchicina</a:t>
            </a:r>
            <a:r>
              <a:rPr lang="es-ES" sz="1400" dirty="0">
                <a:latin typeface="Arial Unicode MS" pitchFamily="34" charset="-128"/>
                <a:ea typeface="Arial Unicode MS" panose="020B0604020202020204" pitchFamily="34" charset="-128"/>
                <a:cs typeface="Arial Unicode MS" panose="020B0604020202020204" pitchFamily="34" charset="-128"/>
              </a:rPr>
              <a:t> afecta a los receptores localizados en el íleon terminal a los que se une </a:t>
            </a:r>
            <a:r>
              <a:rPr lang="es-ES" sz="1400" dirty="0" smtClean="0">
                <a:latin typeface="Arial Unicode MS" pitchFamily="34" charset="-128"/>
                <a:ea typeface="Arial Unicode MS" panose="020B0604020202020204" pitchFamily="34" charset="-128"/>
                <a:cs typeface="Arial Unicode MS" panose="020B0604020202020204" pitchFamily="34" charset="-128"/>
              </a:rPr>
              <a:t>a </a:t>
            </a:r>
            <a:r>
              <a:rPr lang="es-ES" sz="1400" dirty="0">
                <a:latin typeface="Arial Unicode MS" pitchFamily="34" charset="-128"/>
                <a:ea typeface="Arial Unicode MS" panose="020B0604020202020204" pitchFamily="34" charset="-128"/>
                <a:cs typeface="Arial Unicode MS" panose="020B0604020202020204" pitchFamily="34" charset="-128"/>
              </a:rPr>
              <a:t>los que se une el complejo factor intrínseco-</a:t>
            </a:r>
            <a:r>
              <a:rPr lang="es-ES" sz="1400" dirty="0" err="1">
                <a:latin typeface="Arial Unicode MS" pitchFamily="34" charset="-128"/>
                <a:ea typeface="Arial Unicode MS" panose="020B0604020202020204" pitchFamily="34" charset="-128"/>
                <a:cs typeface="Arial Unicode MS" panose="020B0604020202020204" pitchFamily="34" charset="-128"/>
              </a:rPr>
              <a:t>cianocobalamina</a:t>
            </a:r>
            <a:r>
              <a:rPr lang="es-ES" sz="1400" dirty="0">
                <a:latin typeface="Arial Unicode MS" pitchFamily="34" charset="-128"/>
                <a:ea typeface="Arial Unicode MS" panose="020B0604020202020204" pitchFamily="34" charset="-128"/>
                <a:cs typeface="Arial Unicode MS" panose="020B0604020202020204" pitchFamily="34" charset="-128"/>
              </a:rPr>
              <a:t> para </a:t>
            </a:r>
            <a:r>
              <a:rPr lang="es-ES" sz="1400" dirty="0" smtClean="0">
                <a:latin typeface="Arial Unicode MS" pitchFamily="34" charset="-128"/>
                <a:ea typeface="Arial Unicode MS" panose="020B0604020202020204" pitchFamily="34" charset="-128"/>
                <a:cs typeface="Arial Unicode MS" panose="020B0604020202020204" pitchFamily="34" charset="-128"/>
              </a:rPr>
              <a:t>absorberse</a:t>
            </a:r>
            <a:endPar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lvl="1">
              <a:spcAft>
                <a:spcPts val="1200"/>
              </a:spcAft>
            </a:pPr>
            <a:endParaRPr lang="eu-ES" sz="1400" dirty="0" smtClean="0"/>
          </a:p>
          <a:p>
            <a:pPr lvl="1">
              <a:spcAft>
                <a:spcPts val="1200"/>
              </a:spcAft>
            </a:pPr>
            <a:endPar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1200"/>
              </a:spcAft>
            </a:pPr>
            <a:endParaRPr lang="eu-ES" sz="2000" dirty="0" smtClean="0"/>
          </a:p>
          <a:p>
            <a:pPr lvl="1">
              <a:spcAft>
                <a:spcPts val="1200"/>
              </a:spcAft>
            </a:pPr>
            <a:endParaRPr lang="es-ES" sz="1600" dirty="0"/>
          </a:p>
          <a:p>
            <a:pPr lvl="1">
              <a:spcAft>
                <a:spcPts val="600"/>
              </a:spcAft>
            </a:pPr>
            <a:endParaRPr lang="es-ES" sz="2000" dirty="0">
              <a:latin typeface="Arial Unicode MS" pitchFamily="34" charset="-128"/>
            </a:endParaRPr>
          </a:p>
        </p:txBody>
      </p:sp>
      <p:sp>
        <p:nvSpPr>
          <p:cNvPr id="5" name="Rectangle 2"/>
          <p:cNvSpPr>
            <a:spLocks noGrp="1" noChangeArrowheads="1"/>
          </p:cNvSpPr>
          <p:nvPr>
            <p:ph type="title"/>
          </p:nvPr>
        </p:nvSpPr>
        <p:spPr>
          <a:xfrm>
            <a:off x="-180528" y="476672"/>
            <a:ext cx="9324528" cy="864096"/>
          </a:xfrm>
        </p:spPr>
        <p:txBody>
          <a:bodyPr/>
          <a:lstStyle/>
          <a:p>
            <a:r>
              <a:rPr lang="eu-ES" sz="2800" b="1" dirty="0"/>
              <a:t>Zer botikak eragiten dio B12 bitaminaren xurgapenari</a:t>
            </a:r>
            <a:r>
              <a:rPr lang="eu-ES" sz="2800" b="1" dirty="0" smtClean="0"/>
              <a:t>? (III)</a:t>
            </a:r>
            <a:endParaRPr lang="es-ES" sz="2800" dirty="0"/>
          </a:p>
        </p:txBody>
      </p:sp>
    </p:spTree>
    <p:extLst>
      <p:ext uri="{BB962C8B-B14F-4D97-AF65-F5344CB8AC3E}">
        <p14:creationId xmlns:p14="http://schemas.microsoft.com/office/powerpoint/2010/main" val="42572774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95536" y="1196752"/>
            <a:ext cx="8496944" cy="424847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pPr>
            <a:r>
              <a:rPr lang="es-ES" sz="1800" b="1" dirty="0" err="1" smtClean="0">
                <a:latin typeface="Arial Unicode MS" panose="020B0604020202020204" pitchFamily="34" charset="-128"/>
                <a:ea typeface="Arial Unicode MS" panose="020B0604020202020204" pitchFamily="34" charset="-128"/>
                <a:cs typeface="Arial Unicode MS" panose="020B0604020202020204" pitchFamily="34" charset="-128"/>
              </a:rPr>
              <a:t>Haurdunaldia</a:t>
            </a:r>
            <a:r>
              <a:rPr lang="eu-ES" sz="18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pPr lvl="1">
              <a:spcAft>
                <a:spcPts val="0"/>
              </a:spcAft>
            </a:pP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B12 bitaminaren eskasia ohikoa da </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haurdunaldian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beharrak izugarri areagotzen </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direlako</a:t>
            </a:r>
          </a:p>
          <a:p>
            <a:pPr lvl="1">
              <a:spcAft>
                <a:spcPts val="0"/>
              </a:spcAft>
            </a:pP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Gehigarriak emateko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aukera eskasiak beste kausa bat duela susmatzeko arrazoiak daudenean baino ez da </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aztertuko</a:t>
            </a:r>
          </a:p>
          <a:p>
            <a:pPr lvl="1">
              <a:spcAft>
                <a:spcPts val="0"/>
              </a:spcAft>
            </a:pP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Haurdun dauden begetarianoek edo </a:t>
            </a:r>
            <a:r>
              <a:rPr lang="eu-ES" sz="1400" dirty="0" err="1">
                <a:latin typeface="Arial Unicode MS" panose="020B0604020202020204" pitchFamily="34" charset="-128"/>
                <a:ea typeface="Arial Unicode MS" panose="020B0604020202020204" pitchFamily="34" charset="-128"/>
                <a:cs typeface="Arial Unicode MS" panose="020B0604020202020204" pitchFamily="34" charset="-128"/>
              </a:rPr>
              <a:t>beganoek</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B12 bitaminen gehigarriak hartu behar dituzte bitamina horren maila egokiak ziurtatzeko, umekiak bere garapenerako behar </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dituelako</a:t>
            </a:r>
          </a:p>
          <a:p>
            <a:pPr>
              <a:spcAft>
                <a:spcPts val="600"/>
              </a:spcAft>
            </a:pPr>
            <a:r>
              <a:rPr lang="eu-ES" sz="1800" b="1" dirty="0" smtClean="0">
                <a:latin typeface="Arial Unicode MS" panose="020B0604020202020204" pitchFamily="34" charset="-128"/>
                <a:ea typeface="Arial Unicode MS" panose="020B0604020202020204" pitchFamily="34" charset="-128"/>
                <a:cs typeface="Arial Unicode MS" panose="020B0604020202020204" pitchFamily="34" charset="-128"/>
              </a:rPr>
              <a:t>Edoskitzea</a:t>
            </a:r>
          </a:p>
          <a:p>
            <a:pPr lvl="1">
              <a:spcAft>
                <a:spcPts val="0"/>
              </a:spcAft>
            </a:pP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B12 bitaminaren eskasia arrunt samarra da luzaroan amagandiko edoskitzea esklusiboa duten haurren </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kasuan.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E</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z </a:t>
            </a:r>
            <a:r>
              <a:rPr lang="eu-ES" sz="1400" dirty="0" err="1" smtClean="0">
                <a:latin typeface="Arial Unicode MS" panose="020B0604020202020204" pitchFamily="34" charset="-128"/>
                <a:ea typeface="Arial Unicode MS" panose="020B0604020202020204" pitchFamily="34" charset="-128"/>
                <a:cs typeface="Arial Unicode MS" panose="020B0604020202020204" pitchFamily="34" charset="-128"/>
              </a:rPr>
              <a:t>daeskasia</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horren esangura klinikoa ezagutzen, eta, beraz, ez dakigu kasu horietan bitamina-gehigarririk behar den edo ez </a:t>
            </a:r>
            <a:endPar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lvl="1">
              <a:spcAft>
                <a:spcPts val="0"/>
              </a:spcAft>
            </a:pP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Bularreko haurrek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sintoma kliniko </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esanguratsuekin tratamendua jaso behar dute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epe luzera ondorio neurologikoak egotea </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ekiditeko.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J</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arraibide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bat izan liteke muskulu barneko gehigarriak ematea 250-1.000 </a:t>
            </a:r>
            <a:r>
              <a:rPr lang="eu-ES" sz="1400" dirty="0" err="1">
                <a:latin typeface="Arial Unicode MS" panose="020B0604020202020204" pitchFamily="34" charset="-128"/>
                <a:ea typeface="Arial Unicode MS" panose="020B0604020202020204" pitchFamily="34" charset="-128"/>
                <a:cs typeface="Arial Unicode MS" panose="020B0604020202020204" pitchFamily="34" charset="-128"/>
              </a:rPr>
              <a:t>µg/eguna</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dosiarekin, eta, gero, astero, gaixoa sendatu </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arte.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A</a:t>
            </a:r>
            <a:r>
              <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rPr>
              <a:t>mek </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bitamina-mailak berreskuratu behar dute</a:t>
            </a:r>
          </a:p>
          <a:p>
            <a:pPr lvl="1">
              <a:spcAft>
                <a:spcPts val="0"/>
              </a:spcAft>
            </a:pP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Ama </a:t>
            </a:r>
            <a:r>
              <a:rPr lang="eu-ES" sz="1400" dirty="0" err="1">
                <a:latin typeface="Arial Unicode MS" panose="020B0604020202020204" pitchFamily="34" charset="-128"/>
                <a:ea typeface="Arial Unicode MS" panose="020B0604020202020204" pitchFamily="34" charset="-128"/>
                <a:cs typeface="Arial Unicode MS" panose="020B0604020202020204" pitchFamily="34" charset="-128"/>
              </a:rPr>
              <a:t>beganoen</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kasuan, bularreko haurrek B12 bitaminaren 0,4-0,5 </a:t>
            </a:r>
            <a:r>
              <a:rPr lang="eu-ES" sz="1400" dirty="0" err="1">
                <a:latin typeface="Arial Unicode MS" panose="020B0604020202020204" pitchFamily="34" charset="-128"/>
                <a:ea typeface="Arial Unicode MS" panose="020B0604020202020204" pitchFamily="34" charset="-128"/>
                <a:cs typeface="Arial Unicode MS" panose="020B0604020202020204" pitchFamily="34" charset="-128"/>
              </a:rPr>
              <a:t>µg/eguna</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gehigarriak hartu beharko lituzkete</a:t>
            </a:r>
          </a:p>
          <a:p>
            <a:pPr lvl="1">
              <a:spcAft>
                <a:spcPts val="600"/>
              </a:spcAft>
            </a:pPr>
            <a:endParaRPr lang="eu-ES" sz="1400" dirty="0" smtClean="0"/>
          </a:p>
          <a:p>
            <a:pPr lvl="1">
              <a:spcAft>
                <a:spcPts val="1200"/>
              </a:spcAft>
            </a:pPr>
            <a:endParaRPr lang="eu-ES" sz="1400" dirty="0" smtClean="0"/>
          </a:p>
          <a:p>
            <a:pPr lvl="1">
              <a:spcAft>
                <a:spcPts val="1200"/>
              </a:spcAft>
            </a:pPr>
            <a:endParaRPr lang="eu-ES" sz="1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lvl="1">
              <a:spcAft>
                <a:spcPts val="1200"/>
              </a:spcAft>
            </a:pPr>
            <a:endPar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1200"/>
              </a:spcAft>
            </a:pPr>
            <a:endParaRPr lang="eu-ES" sz="2000" dirty="0" smtClean="0"/>
          </a:p>
          <a:p>
            <a:pPr lvl="1">
              <a:spcAft>
                <a:spcPts val="1200"/>
              </a:spcAft>
            </a:pPr>
            <a:endParaRPr lang="es-ES" sz="1600" dirty="0"/>
          </a:p>
          <a:p>
            <a:pPr lvl="1">
              <a:spcAft>
                <a:spcPts val="600"/>
              </a:spcAft>
            </a:pPr>
            <a:endParaRPr lang="es-ES" sz="2000" dirty="0">
              <a:latin typeface="Arial Unicode MS" pitchFamily="34" charset="-128"/>
            </a:endParaRPr>
          </a:p>
        </p:txBody>
      </p:sp>
      <p:sp>
        <p:nvSpPr>
          <p:cNvPr id="5" name="Rectangle 2"/>
          <p:cNvSpPr>
            <a:spLocks noGrp="1" noChangeArrowheads="1"/>
          </p:cNvSpPr>
          <p:nvPr>
            <p:ph type="title"/>
          </p:nvPr>
        </p:nvSpPr>
        <p:spPr>
          <a:xfrm>
            <a:off x="0" y="476672"/>
            <a:ext cx="9144000" cy="864096"/>
          </a:xfrm>
        </p:spPr>
        <p:txBody>
          <a:bodyPr/>
          <a:lstStyle/>
          <a:p>
            <a:r>
              <a:rPr lang="eu-ES" sz="2800" b="1" dirty="0" smtClean="0"/>
              <a:t>Biztanleria bereziak</a:t>
            </a:r>
            <a:endParaRPr lang="es-ES" sz="2800" dirty="0"/>
          </a:p>
        </p:txBody>
      </p:sp>
    </p:spTree>
    <p:extLst>
      <p:ext uri="{BB962C8B-B14F-4D97-AF65-F5344CB8AC3E}">
        <p14:creationId xmlns:p14="http://schemas.microsoft.com/office/powerpoint/2010/main" val="26381361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4294967295"/>
          </p:nvPr>
        </p:nvSpPr>
        <p:spPr bwMode="auto">
          <a:xfrm>
            <a:off x="395536" y="1196752"/>
            <a:ext cx="8496944" cy="410445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Aft>
                <a:spcPts val="600"/>
              </a:spcAft>
            </a:pPr>
            <a:r>
              <a:rPr lang="es-ES" sz="1800" b="1" dirty="0" err="1" smtClean="0">
                <a:latin typeface="Arial Unicode MS" panose="020B0604020202020204" pitchFamily="34" charset="-128"/>
                <a:ea typeface="Arial Unicode MS" panose="020B0604020202020204" pitchFamily="34" charset="-128"/>
                <a:cs typeface="Arial Unicode MS" panose="020B0604020202020204" pitchFamily="34" charset="-128"/>
              </a:rPr>
              <a:t>Begetarianoak</a:t>
            </a:r>
            <a:r>
              <a:rPr lang="eu-ES" sz="1800" dirty="0" smtClean="0">
                <a:latin typeface="Arial Unicode MS" panose="020B0604020202020204" pitchFamily="34" charset="-128"/>
                <a:ea typeface="Arial Unicode MS" panose="020B0604020202020204" pitchFamily="34" charset="-128"/>
                <a:cs typeface="Arial Unicode MS" panose="020B0604020202020204" pitchFamily="34" charset="-128"/>
              </a:rPr>
              <a:t>:</a:t>
            </a:r>
          </a:p>
          <a:p>
            <a:pPr lvl="1">
              <a:spcAft>
                <a:spcPts val="0"/>
              </a:spcAft>
            </a:pP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B12 bitamina soilik animalia-jatorriko elikagaietan dago, eta, beraz, begetarianoek edo </a:t>
            </a:r>
            <a:r>
              <a:rPr lang="eu-ES" sz="1400" dirty="0" err="1">
                <a:latin typeface="Arial Unicode MS" panose="020B0604020202020204" pitchFamily="34" charset="-128"/>
                <a:ea typeface="Arial Unicode MS" panose="020B0604020202020204" pitchFamily="34" charset="-128"/>
                <a:cs typeface="Arial Unicode MS" panose="020B0604020202020204" pitchFamily="34" charset="-128"/>
              </a:rPr>
              <a:t>beganoek</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elikagai indartuak kontsumitzen ez badituzte, B12 bitaminaren gehigarriak hartu beharko lituzkete bitamina horren maila egokiak bermatzeko </a:t>
            </a:r>
          </a:p>
          <a:p>
            <a:pPr lvl="1">
              <a:spcAft>
                <a:spcPts val="0"/>
              </a:spcAft>
            </a:pP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Haur </a:t>
            </a:r>
            <a:r>
              <a:rPr lang="eu-ES" sz="1400" dirty="0" err="1">
                <a:latin typeface="Arial Unicode MS" panose="020B0604020202020204" pitchFamily="34" charset="-128"/>
                <a:ea typeface="Arial Unicode MS" panose="020B0604020202020204" pitchFamily="34" charset="-128"/>
                <a:cs typeface="Arial Unicode MS" panose="020B0604020202020204" pitchFamily="34" charset="-128"/>
              </a:rPr>
              <a:t>beganoek</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edo begetarianoek bitamina hori 6 eta 9 </a:t>
            </a:r>
            <a:r>
              <a:rPr lang="eu-ES" sz="1400" dirty="0" err="1">
                <a:latin typeface="Arial Unicode MS" panose="020B0604020202020204" pitchFamily="34" charset="-128"/>
                <a:ea typeface="Arial Unicode MS" panose="020B0604020202020204" pitchFamily="34" charset="-128"/>
                <a:cs typeface="Arial Unicode MS" panose="020B0604020202020204" pitchFamily="34" charset="-128"/>
              </a:rPr>
              <a:t>µg/eguna</a:t>
            </a:r>
            <a:r>
              <a:rPr lang="eu-ES" sz="1400" dirty="0">
                <a:latin typeface="Arial Unicode MS" panose="020B0604020202020204" pitchFamily="34" charset="-128"/>
                <a:ea typeface="Arial Unicode MS" panose="020B0604020202020204" pitchFamily="34" charset="-128"/>
                <a:cs typeface="Arial Unicode MS" panose="020B0604020202020204" pitchFamily="34" charset="-128"/>
              </a:rPr>
              <a:t> bitartean hartu beharko lukete, elikagai indartuen edo gehigarrien bidez </a:t>
            </a:r>
          </a:p>
          <a:p>
            <a:pPr marL="457200" lvl="1" indent="0">
              <a:spcAft>
                <a:spcPts val="600"/>
              </a:spcAft>
              <a:buNone/>
            </a:pPr>
            <a:endParaRPr lang="eu-ES" sz="1400" dirty="0" smtClean="0"/>
          </a:p>
          <a:p>
            <a:pPr lvl="1">
              <a:spcAft>
                <a:spcPts val="1200"/>
              </a:spcAft>
            </a:pPr>
            <a:endParaRPr lang="eu-ES" sz="1400" dirty="0" smtClean="0"/>
          </a:p>
          <a:p>
            <a:pPr lvl="1">
              <a:spcAft>
                <a:spcPts val="1200"/>
              </a:spcAft>
            </a:pPr>
            <a:endParaRPr lang="eu-ES" sz="1400" dirty="0">
              <a:latin typeface="Arial Unicode MS" panose="020B0604020202020204" pitchFamily="34" charset="-128"/>
              <a:ea typeface="Arial Unicode MS" panose="020B0604020202020204" pitchFamily="34" charset="-128"/>
              <a:cs typeface="Arial Unicode MS" panose="020B0604020202020204" pitchFamily="34" charset="-128"/>
            </a:endParaRPr>
          </a:p>
          <a:p>
            <a:pPr lvl="1">
              <a:spcAft>
                <a:spcPts val="1200"/>
              </a:spcAft>
            </a:pPr>
            <a:endParaRPr lang="eu-ES" sz="14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pPr>
              <a:spcAft>
                <a:spcPts val="1200"/>
              </a:spcAft>
            </a:pPr>
            <a:endParaRPr lang="eu-ES" sz="2000" dirty="0" smtClean="0"/>
          </a:p>
          <a:p>
            <a:pPr lvl="1">
              <a:spcAft>
                <a:spcPts val="1200"/>
              </a:spcAft>
            </a:pPr>
            <a:endParaRPr lang="es-ES" sz="1600" dirty="0"/>
          </a:p>
          <a:p>
            <a:pPr lvl="1">
              <a:spcAft>
                <a:spcPts val="600"/>
              </a:spcAft>
            </a:pPr>
            <a:endParaRPr lang="es-ES" sz="2000" dirty="0">
              <a:latin typeface="Arial Unicode MS" pitchFamily="34" charset="-128"/>
            </a:endParaRPr>
          </a:p>
        </p:txBody>
      </p:sp>
      <p:sp>
        <p:nvSpPr>
          <p:cNvPr id="5" name="Rectangle 2"/>
          <p:cNvSpPr>
            <a:spLocks noGrp="1" noChangeArrowheads="1"/>
          </p:cNvSpPr>
          <p:nvPr>
            <p:ph type="title"/>
          </p:nvPr>
        </p:nvSpPr>
        <p:spPr>
          <a:xfrm>
            <a:off x="0" y="476672"/>
            <a:ext cx="9144000" cy="864096"/>
          </a:xfrm>
        </p:spPr>
        <p:txBody>
          <a:bodyPr/>
          <a:lstStyle/>
          <a:p>
            <a:r>
              <a:rPr lang="eu-ES" sz="2800" b="1" dirty="0" smtClean="0"/>
              <a:t>Biztanleria bereziak (II)</a:t>
            </a:r>
            <a:endParaRPr lang="es-ES" sz="2800" dirty="0"/>
          </a:p>
        </p:txBody>
      </p:sp>
    </p:spTree>
    <p:extLst>
      <p:ext uri="{BB962C8B-B14F-4D97-AF65-F5344CB8AC3E}">
        <p14:creationId xmlns:p14="http://schemas.microsoft.com/office/powerpoint/2010/main" val="11564476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024"/>
            <a:ext cx="8229600" cy="1115616"/>
          </a:xfrm>
        </p:spPr>
        <p:txBody>
          <a:bodyPr/>
          <a:lstStyle/>
          <a:p>
            <a:r>
              <a:rPr lang="es-ES" dirty="0" smtClean="0"/>
              <a:t>IDEIA </a:t>
            </a:r>
            <a:r>
              <a:rPr lang="es-ES" dirty="0"/>
              <a:t>NAGUSIAK</a:t>
            </a:r>
          </a:p>
        </p:txBody>
      </p:sp>
      <p:sp>
        <p:nvSpPr>
          <p:cNvPr id="3" name="2 Marcador de contenido"/>
          <p:cNvSpPr>
            <a:spLocks noGrp="1"/>
          </p:cNvSpPr>
          <p:nvPr>
            <p:ph idx="4294967295"/>
          </p:nvPr>
        </p:nvSpPr>
        <p:spPr>
          <a:xfrm>
            <a:off x="107504" y="1628800"/>
            <a:ext cx="9036496" cy="3672408"/>
          </a:xfrm>
        </p:spPr>
        <p:txBody>
          <a:bodyPr/>
          <a:lstStyle/>
          <a:p>
            <a:pPr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Anemia </a:t>
            </a:r>
            <a:r>
              <a:rPr lang="es-ES" sz="2000" dirty="0" err="1" smtClean="0">
                <a:latin typeface="Arial Unicode MS" pitchFamily="34" charset="-128"/>
                <a:ea typeface="Arial Unicode MS" pitchFamily="34" charset="-128"/>
                <a:cs typeface="Arial Unicode MS" pitchFamily="34" charset="-128"/>
              </a:rPr>
              <a:t>ferropenikoaz</a:t>
            </a:r>
            <a:r>
              <a:rPr lang="es-ES" sz="2000" dirty="0" smtClean="0">
                <a:latin typeface="Arial Unicode MS" pitchFamily="34" charset="-128"/>
                <a:ea typeface="Arial Unicode MS" pitchFamily="34" charset="-128"/>
                <a:cs typeface="Arial Unicode MS" pitchFamily="34" charset="-128"/>
              </a:rPr>
              <a:t> </a:t>
            </a:r>
            <a:r>
              <a:rPr lang="es-ES" sz="2000" dirty="0" err="1" smtClean="0">
                <a:latin typeface="Arial Unicode MS" pitchFamily="34" charset="-128"/>
                <a:ea typeface="Arial Unicode MS" pitchFamily="34" charset="-128"/>
                <a:cs typeface="Arial Unicode MS" pitchFamily="34" charset="-128"/>
              </a:rPr>
              <a:t>gain</a:t>
            </a:r>
            <a:r>
              <a:rPr lang="es-ES" sz="2000" dirty="0" smtClean="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beste</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erikortasunik</a:t>
            </a:r>
            <a:r>
              <a:rPr lang="es-ES" sz="2000" dirty="0">
                <a:latin typeface="Arial Unicode MS" pitchFamily="34" charset="-128"/>
                <a:ea typeface="Arial Unicode MS" pitchFamily="34" charset="-128"/>
                <a:cs typeface="Arial Unicode MS" pitchFamily="34" charset="-128"/>
              </a:rPr>
              <a:t> </a:t>
            </a:r>
            <a:r>
              <a:rPr lang="es-ES" sz="2000" dirty="0" err="1" smtClean="0">
                <a:latin typeface="Arial Unicode MS" pitchFamily="34" charset="-128"/>
                <a:ea typeface="Arial Unicode MS" pitchFamily="34" charset="-128"/>
                <a:cs typeface="Arial Unicode MS" pitchFamily="34" charset="-128"/>
              </a:rPr>
              <a:t>ez</a:t>
            </a:r>
            <a:r>
              <a:rPr lang="es-ES" sz="2000" dirty="0" smtClean="0">
                <a:latin typeface="Arial Unicode MS" pitchFamily="34" charset="-128"/>
                <a:ea typeface="Arial Unicode MS" pitchFamily="34" charset="-128"/>
                <a:cs typeface="Arial Unicode MS" pitchFamily="34" charset="-128"/>
              </a:rPr>
              <a:t> </a:t>
            </a:r>
            <a:r>
              <a:rPr lang="es-ES" sz="2000" dirty="0" err="1" smtClean="0">
                <a:latin typeface="Arial Unicode MS" pitchFamily="34" charset="-128"/>
                <a:ea typeface="Arial Unicode MS" pitchFamily="34" charset="-128"/>
                <a:cs typeface="Arial Unicode MS" pitchFamily="34" charset="-128"/>
              </a:rPr>
              <a:t>duten</a:t>
            </a:r>
            <a:r>
              <a:rPr lang="es-ES" sz="2000" dirty="0" smtClean="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gaixoei</a:t>
            </a:r>
            <a:r>
              <a:rPr lang="es-ES" sz="2000" dirty="0">
                <a:latin typeface="Arial Unicode MS" pitchFamily="34" charset="-128"/>
                <a:ea typeface="Arial Unicode MS" pitchFamily="34" charset="-128"/>
                <a:cs typeface="Arial Unicode MS" pitchFamily="34" charset="-128"/>
              </a:rPr>
              <a:t> </a:t>
            </a:r>
            <a:r>
              <a:rPr lang="es-ES" sz="2000" dirty="0" err="1" smtClean="0">
                <a:latin typeface="Arial Unicode MS" pitchFamily="34" charset="-128"/>
                <a:ea typeface="Arial Unicode MS" pitchFamily="34" charset="-128"/>
                <a:cs typeface="Arial Unicode MS" pitchFamily="34" charset="-128"/>
              </a:rPr>
              <a:t>burdinagehigarriak</a:t>
            </a:r>
            <a:r>
              <a:rPr lang="es-ES" sz="2000" dirty="0" smtClean="0">
                <a:latin typeface="Arial Unicode MS" pitchFamily="34" charset="-128"/>
                <a:ea typeface="Arial Unicode MS" pitchFamily="34" charset="-128"/>
                <a:cs typeface="Arial Unicode MS" pitchFamily="34" charset="-128"/>
              </a:rPr>
              <a:t> </a:t>
            </a:r>
            <a:r>
              <a:rPr lang="es-ES" sz="2000" dirty="0" err="1" smtClean="0">
                <a:latin typeface="Arial Unicode MS" pitchFamily="34" charset="-128"/>
                <a:ea typeface="Arial Unicode MS" pitchFamily="34" charset="-128"/>
                <a:cs typeface="Arial Unicode MS" pitchFamily="34" charset="-128"/>
              </a:rPr>
              <a:t>ahotik</a:t>
            </a:r>
            <a:r>
              <a:rPr lang="es-ES" sz="2000" dirty="0" smtClean="0">
                <a:latin typeface="Arial Unicode MS" pitchFamily="34" charset="-128"/>
                <a:ea typeface="Arial Unicode MS" pitchFamily="34" charset="-128"/>
                <a:cs typeface="Arial Unicode MS" pitchFamily="34" charset="-128"/>
              </a:rPr>
              <a:t> </a:t>
            </a:r>
            <a:r>
              <a:rPr lang="es-ES" sz="2000" dirty="0" err="1" smtClean="0">
                <a:latin typeface="Arial Unicode MS" pitchFamily="34" charset="-128"/>
                <a:ea typeface="Arial Unicode MS" pitchFamily="34" charset="-128"/>
                <a:cs typeface="Arial Unicode MS" pitchFamily="34" charset="-128"/>
              </a:rPr>
              <a:t>ematea</a:t>
            </a:r>
            <a:r>
              <a:rPr lang="es-ES" sz="2000" dirty="0" smtClean="0">
                <a:latin typeface="Arial Unicode MS" pitchFamily="34" charset="-128"/>
                <a:ea typeface="Arial Unicode MS" pitchFamily="34" charset="-128"/>
                <a:cs typeface="Arial Unicode MS" pitchFamily="34" charset="-128"/>
              </a:rPr>
              <a:t> </a:t>
            </a:r>
            <a:r>
              <a:rPr lang="es-ES" sz="2000" dirty="0" err="1" smtClean="0">
                <a:latin typeface="Arial Unicode MS" pitchFamily="34" charset="-128"/>
                <a:ea typeface="Arial Unicode MS" pitchFamily="34" charset="-128"/>
                <a:cs typeface="Arial Unicode MS" pitchFamily="34" charset="-128"/>
              </a:rPr>
              <a:t>gomendatzen</a:t>
            </a:r>
            <a:r>
              <a:rPr lang="es-ES" sz="2000" dirty="0" smtClean="0">
                <a:latin typeface="Arial Unicode MS" pitchFamily="34" charset="-128"/>
                <a:ea typeface="Arial Unicode MS" pitchFamily="34" charset="-128"/>
                <a:cs typeface="Arial Unicode MS" pitchFamily="34" charset="-128"/>
              </a:rPr>
              <a:t> da</a:t>
            </a:r>
          </a:p>
          <a:p>
            <a:pPr algn="just">
              <a:spcAft>
                <a:spcPts val="600"/>
              </a:spcAft>
              <a:buFont typeface="Wingdings" panose="05000000000000000000" pitchFamily="2" charset="2"/>
              <a:buChar char="ü"/>
            </a:pPr>
            <a:r>
              <a:rPr lang="es-ES" sz="2000" dirty="0" err="1" smtClean="0">
                <a:latin typeface="Arial Unicode MS" pitchFamily="34" charset="-128"/>
                <a:ea typeface="Arial Unicode MS" pitchFamily="34" charset="-128"/>
                <a:cs typeface="Arial Unicode MS" pitchFamily="34" charset="-128"/>
              </a:rPr>
              <a:t>Zenbait</a:t>
            </a:r>
            <a:r>
              <a:rPr lang="es-ES" sz="2000" dirty="0" smtClean="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kasutan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burdina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bide</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parenteraletik</a:t>
            </a:r>
            <a:r>
              <a:rPr lang="es-ES" sz="2000" dirty="0">
                <a:latin typeface="Arial Unicode MS" pitchFamily="34" charset="-128"/>
                <a:ea typeface="Arial Unicode MS" pitchFamily="34" charset="-128"/>
                <a:cs typeface="Arial Unicode MS" pitchFamily="34" charset="-128"/>
              </a:rPr>
              <a:t> </a:t>
            </a:r>
            <a:r>
              <a:rPr lang="es-ES" sz="2000" dirty="0" err="1" smtClean="0">
                <a:latin typeface="Arial Unicode MS" pitchFamily="34" charset="-128"/>
                <a:ea typeface="Arial Unicode MS" pitchFamily="34" charset="-128"/>
                <a:cs typeface="Arial Unicode MS" pitchFamily="34" charset="-128"/>
              </a:rPr>
              <a:t>eman</a:t>
            </a:r>
            <a:r>
              <a:rPr lang="es-ES" sz="2000" dirty="0" smtClean="0">
                <a:latin typeface="Arial Unicode MS" pitchFamily="34" charset="-128"/>
                <a:ea typeface="Arial Unicode MS" pitchFamily="34" charset="-128"/>
                <a:cs typeface="Arial Unicode MS" pitchFamily="34" charset="-128"/>
              </a:rPr>
              <a:t> </a:t>
            </a:r>
            <a:r>
              <a:rPr lang="es-ES" sz="2000" dirty="0" err="1" smtClean="0">
                <a:latin typeface="Arial Unicode MS" pitchFamily="34" charset="-128"/>
                <a:ea typeface="Arial Unicode MS" pitchFamily="34" charset="-128"/>
                <a:cs typeface="Arial Unicode MS" pitchFamily="34" charset="-128"/>
              </a:rPr>
              <a:t>beharko</a:t>
            </a:r>
            <a:r>
              <a:rPr lang="es-ES" sz="2000" dirty="0" smtClean="0">
                <a:latin typeface="Arial Unicode MS" pitchFamily="34" charset="-128"/>
                <a:ea typeface="Arial Unicode MS" pitchFamily="34" charset="-128"/>
                <a:cs typeface="Arial Unicode MS" pitchFamily="34" charset="-128"/>
              </a:rPr>
              <a:t> </a:t>
            </a:r>
            <a:r>
              <a:rPr lang="es-ES" sz="2000" dirty="0">
                <a:latin typeface="Arial Unicode MS" pitchFamily="34" charset="-128"/>
                <a:ea typeface="Arial Unicode MS" pitchFamily="34" charset="-128"/>
                <a:cs typeface="Arial Unicode MS" pitchFamily="34" charset="-128"/>
              </a:rPr>
              <a:t>da, </a:t>
            </a:r>
            <a:r>
              <a:rPr lang="es-ES" sz="2000" dirty="0" err="1">
                <a:latin typeface="Arial Unicode MS" pitchFamily="34" charset="-128"/>
                <a:ea typeface="Arial Unicode MS" pitchFamily="34" charset="-128"/>
                <a:cs typeface="Arial Unicode MS" pitchFamily="34" charset="-128"/>
              </a:rPr>
              <a:t>ahotik</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ez</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delako</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toleratzen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edo</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ez</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delako</a:t>
            </a:r>
            <a:r>
              <a:rPr lang="es-ES" sz="2000" dirty="0">
                <a:latin typeface="Arial Unicode MS" pitchFamily="34" charset="-128"/>
                <a:ea typeface="Arial Unicode MS" pitchFamily="34" charset="-128"/>
                <a:cs typeface="Arial Unicode MS" pitchFamily="34" charset="-128"/>
              </a:rPr>
              <a:t> </a:t>
            </a:r>
            <a:r>
              <a:rPr lang="es-ES" sz="2000" dirty="0" err="1" smtClean="0">
                <a:latin typeface="Arial Unicode MS" pitchFamily="34" charset="-128"/>
                <a:ea typeface="Arial Unicode MS" pitchFamily="34" charset="-128"/>
                <a:cs typeface="Arial Unicode MS" pitchFamily="34" charset="-128"/>
              </a:rPr>
              <a:t>eraginkorra</a:t>
            </a: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r>
              <a:rPr lang="es-ES" sz="2000" dirty="0" err="1">
                <a:latin typeface="Arial Unicode MS" pitchFamily="34" charset="-128"/>
                <a:ea typeface="Arial Unicode MS" pitchFamily="34" charset="-128"/>
                <a:cs typeface="Arial Unicode MS" pitchFamily="34" charset="-128"/>
              </a:rPr>
              <a:t>Ahotik</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hartzen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diren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burdina-gehigarriekiko</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tolerantzia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hobe</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daiteke</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tratamendua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dosi</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txikietan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hasiz</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eguneko</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dosia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zatikatuz</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edo</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otorduekin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emanez</a:t>
            </a: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ZB </a:t>
            </a:r>
            <a:r>
              <a:rPr lang="es-ES" sz="2000" dirty="0" err="1">
                <a:latin typeface="Arial Unicode MS" pitchFamily="34" charset="-128"/>
                <a:ea typeface="Arial Unicode MS" pitchFamily="34" charset="-128"/>
                <a:cs typeface="Arial Unicode MS" pitchFamily="34" charset="-128"/>
              </a:rPr>
              <a:t>burdina-formulazio</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ezberdinek</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antzeko</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eraginkortasuna</a:t>
            </a:r>
            <a:r>
              <a:rPr lang="es-ES" sz="2000" dirty="0">
                <a:latin typeface="Arial Unicode MS" pitchFamily="34" charset="-128"/>
                <a:ea typeface="Arial Unicode MS" pitchFamily="34" charset="-128"/>
                <a:cs typeface="Arial Unicode MS" pitchFamily="34" charset="-128"/>
              </a:rPr>
              <a:t> </a:t>
            </a:r>
            <a:r>
              <a:rPr lang="es-ES" sz="2000" dirty="0" err="1" smtClean="0">
                <a:latin typeface="Arial Unicode MS" pitchFamily="34" charset="-128"/>
                <a:ea typeface="Arial Unicode MS" pitchFamily="34" charset="-128"/>
                <a:cs typeface="Arial Unicode MS" pitchFamily="34" charset="-128"/>
              </a:rPr>
              <a:t>dute</a:t>
            </a:r>
            <a:r>
              <a:rPr lang="es-ES" sz="2000" dirty="0" smtClean="0">
                <a:latin typeface="Arial Unicode MS" pitchFamily="34" charset="-128"/>
                <a:ea typeface="Arial Unicode MS" pitchFamily="34" charset="-128"/>
                <a:cs typeface="Arial Unicode MS" pitchFamily="34" charset="-128"/>
              </a:rPr>
              <a:t> eta  </a:t>
            </a:r>
            <a:r>
              <a:rPr lang="es-ES" sz="2000" dirty="0" err="1">
                <a:latin typeface="Arial Unicode MS" pitchFamily="34" charset="-128"/>
                <a:ea typeface="Arial Unicode MS" pitchFamily="34" charset="-128"/>
                <a:cs typeface="Arial Unicode MS" pitchFamily="34" charset="-128"/>
              </a:rPr>
              <a:t>erreakzio</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alergikoak</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goiz</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identifikatzeko</a:t>
            </a:r>
            <a:r>
              <a:rPr lang="es-ES" sz="2000" dirty="0">
                <a:latin typeface="Arial Unicode MS" pitchFamily="34" charset="-128"/>
                <a:ea typeface="Arial Unicode MS" pitchFamily="34" charset="-128"/>
                <a:cs typeface="Arial Unicode MS" pitchFamily="34" charset="-128"/>
              </a:rPr>
              <a:t> eta </a:t>
            </a:r>
            <a:r>
              <a:rPr lang="es-ES" sz="2000" dirty="0" err="1">
                <a:latin typeface="Arial Unicode MS" pitchFamily="34" charset="-128"/>
                <a:ea typeface="Arial Unicode MS" pitchFamily="34" charset="-128"/>
                <a:cs typeface="Arial Unicode MS" pitchFamily="34" charset="-128"/>
              </a:rPr>
              <a:t>berehala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tratatzeko</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neurri</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espezifikoak</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hartu</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behar</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badira</a:t>
            </a:r>
            <a:r>
              <a:rPr lang="es-ES" sz="2000" dirty="0">
                <a:latin typeface="Arial Unicode MS" pitchFamily="34" charset="-128"/>
                <a:ea typeface="Arial Unicode MS" pitchFamily="34" charset="-128"/>
                <a:cs typeface="Arial Unicode MS" pitchFamily="34" charset="-128"/>
              </a:rPr>
              <a:t> ere</a:t>
            </a:r>
            <a:endParaRPr lang="es-ES" sz="2000" dirty="0" smtClean="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p:txBody>
      </p:sp>
      <p:pic>
        <p:nvPicPr>
          <p:cNvPr id="1026" name="Picture 2" descr="Imagen relacionada">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624" y="216023"/>
            <a:ext cx="1080120" cy="13568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750398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024"/>
            <a:ext cx="8229600" cy="1115616"/>
          </a:xfrm>
        </p:spPr>
        <p:txBody>
          <a:bodyPr/>
          <a:lstStyle/>
          <a:p>
            <a:r>
              <a:rPr lang="es-ES" dirty="0"/>
              <a:t>IDEIA NAGUSIAK</a:t>
            </a:r>
          </a:p>
        </p:txBody>
      </p:sp>
      <p:sp>
        <p:nvSpPr>
          <p:cNvPr id="3" name="2 Marcador de contenido"/>
          <p:cNvSpPr>
            <a:spLocks noGrp="1"/>
          </p:cNvSpPr>
          <p:nvPr>
            <p:ph idx="4294967295"/>
          </p:nvPr>
        </p:nvSpPr>
        <p:spPr>
          <a:xfrm>
            <a:off x="107504" y="1376699"/>
            <a:ext cx="9036496" cy="4248472"/>
          </a:xfrm>
        </p:spPr>
        <p:txBody>
          <a:bodyPr/>
          <a:lstStyle/>
          <a:p>
            <a:pPr algn="just">
              <a:spcAft>
                <a:spcPts val="600"/>
              </a:spcAft>
              <a:buFont typeface="Wingdings" panose="05000000000000000000" pitchFamily="2" charset="2"/>
              <a:buChar char="ü"/>
            </a:pPr>
            <a:r>
              <a:rPr lang="es-ES" sz="2000" dirty="0" err="1">
                <a:latin typeface="Arial Unicode MS" pitchFamily="34" charset="-128"/>
                <a:ea typeface="Arial Unicode MS" pitchFamily="34" charset="-128"/>
                <a:cs typeface="Arial Unicode MS" pitchFamily="34" charset="-128"/>
              </a:rPr>
              <a:t>Adinekoek</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toxikotasun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handiagoa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eduki</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dezakete</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burdina-gehigarriak</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ahotik</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hartzean</a:t>
            </a:r>
            <a:r>
              <a:rPr lang="es-ES" sz="2000" dirty="0">
                <a:latin typeface="Arial Unicode MS" pitchFamily="34" charset="-128"/>
                <a:ea typeface="Arial Unicode MS" pitchFamily="34" charset="-128"/>
                <a:cs typeface="Arial Unicode MS" pitchFamily="34" charset="-128"/>
              </a:rPr>
              <a:t>, eta, </a:t>
            </a:r>
            <a:r>
              <a:rPr lang="es-ES" sz="2000" dirty="0" err="1">
                <a:latin typeface="Arial Unicode MS" pitchFamily="34" charset="-128"/>
                <a:ea typeface="Arial Unicode MS" pitchFamily="34" charset="-128"/>
                <a:cs typeface="Arial Unicode MS" pitchFamily="34" charset="-128"/>
              </a:rPr>
              <a:t>beraz</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dosi</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txikiagoak</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erabil</a:t>
            </a:r>
            <a:r>
              <a:rPr lang="es-ES" sz="2000" dirty="0">
                <a:latin typeface="Arial Unicode MS" pitchFamily="34" charset="-128"/>
                <a:ea typeface="Arial Unicode MS" pitchFamily="34" charset="-128"/>
                <a:cs typeface="Arial Unicode MS" pitchFamily="34" charset="-128"/>
              </a:rPr>
              <a:t> </a:t>
            </a:r>
            <a:r>
              <a:rPr lang="es-ES" sz="2000" dirty="0" err="1" smtClean="0">
                <a:latin typeface="Arial Unicode MS" pitchFamily="34" charset="-128"/>
                <a:ea typeface="Arial Unicode MS" pitchFamily="34" charset="-128"/>
                <a:cs typeface="Arial Unicode MS" pitchFamily="34" charset="-128"/>
              </a:rPr>
              <a:t>ditzakete</a:t>
            </a:r>
            <a:r>
              <a:rPr lang="es-ES" sz="2000" dirty="0" smtClean="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Beste</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aukera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bat</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dosia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egun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txandakatuetan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ematea</a:t>
            </a:r>
            <a:r>
              <a:rPr lang="es-ES" sz="2000" dirty="0">
                <a:latin typeface="Arial Unicode MS" pitchFamily="34" charset="-128"/>
                <a:ea typeface="Arial Unicode MS" pitchFamily="34" charset="-128"/>
                <a:cs typeface="Arial Unicode MS" pitchFamily="34" charset="-128"/>
              </a:rPr>
              <a:t> </a:t>
            </a:r>
            <a:r>
              <a:rPr lang="es-ES" sz="2000" dirty="0" smtClean="0">
                <a:latin typeface="Arial Unicode MS" pitchFamily="34" charset="-128"/>
                <a:ea typeface="Arial Unicode MS" pitchFamily="34" charset="-128"/>
                <a:cs typeface="Arial Unicode MS" pitchFamily="34" charset="-128"/>
              </a:rPr>
              <a:t>da</a:t>
            </a: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BG </a:t>
            </a:r>
            <a:r>
              <a:rPr lang="es-ES" sz="2000" dirty="0" err="1">
                <a:latin typeface="Arial Unicode MS" pitchFamily="34" charset="-128"/>
                <a:ea typeface="Arial Unicode MS" pitchFamily="34" charset="-128"/>
                <a:cs typeface="Arial Unicode MS" pitchFamily="34" charset="-128"/>
              </a:rPr>
              <a:t>duen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gaixoen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kasuan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jarduera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kliniko</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integralaren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barruan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burdinaren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eskasia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identifikatzea</a:t>
            </a:r>
            <a:r>
              <a:rPr lang="es-ES" sz="2000" dirty="0">
                <a:latin typeface="Arial Unicode MS" pitchFamily="34" charset="-128"/>
                <a:ea typeface="Arial Unicode MS" pitchFamily="34" charset="-128"/>
                <a:cs typeface="Arial Unicode MS" pitchFamily="34" charset="-128"/>
              </a:rPr>
              <a:t> eta </a:t>
            </a:r>
            <a:r>
              <a:rPr lang="es-ES" sz="2000" dirty="0" err="1">
                <a:latin typeface="Arial Unicode MS" pitchFamily="34" charset="-128"/>
                <a:ea typeface="Arial Unicode MS" pitchFamily="34" charset="-128"/>
                <a:cs typeface="Arial Unicode MS" pitchFamily="34" charset="-128"/>
              </a:rPr>
              <a:t>zuzentzea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barne</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hartu</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beharko</a:t>
            </a:r>
            <a:r>
              <a:rPr lang="es-ES" sz="2000" dirty="0">
                <a:latin typeface="Arial Unicode MS" pitchFamily="34" charset="-128"/>
                <a:ea typeface="Arial Unicode MS" pitchFamily="34" charset="-128"/>
                <a:cs typeface="Arial Unicode MS" pitchFamily="34" charset="-128"/>
              </a:rPr>
              <a:t> </a:t>
            </a:r>
            <a:r>
              <a:rPr lang="es-ES" sz="2000" dirty="0" err="1" smtClean="0">
                <a:latin typeface="Arial Unicode MS" pitchFamily="34" charset="-128"/>
                <a:ea typeface="Arial Unicode MS" pitchFamily="34" charset="-128"/>
                <a:cs typeface="Arial Unicode MS" pitchFamily="34" charset="-128"/>
              </a:rPr>
              <a:t>litzateke</a:t>
            </a: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HGI </a:t>
            </a:r>
            <a:r>
              <a:rPr lang="es-ES" sz="2000" dirty="0" err="1">
                <a:latin typeface="Arial Unicode MS" pitchFamily="34" charset="-128"/>
                <a:ea typeface="Arial Unicode MS" pitchFamily="34" charset="-128"/>
                <a:cs typeface="Arial Unicode MS" pitchFamily="34" charset="-128"/>
              </a:rPr>
              <a:t>kasuetan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anemiaren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jatorririk</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arruntena</a:t>
            </a:r>
            <a:r>
              <a:rPr lang="es-ES" sz="2000" dirty="0">
                <a:latin typeface="Arial Unicode MS" pitchFamily="34" charset="-128"/>
                <a:ea typeface="Arial Unicode MS" pitchFamily="34" charset="-128"/>
                <a:cs typeface="Arial Unicode MS" pitchFamily="34" charset="-128"/>
              </a:rPr>
              <a:t> ferropenia </a:t>
            </a:r>
            <a:r>
              <a:rPr lang="es-ES" sz="2000" dirty="0" err="1">
                <a:latin typeface="Arial Unicode MS" pitchFamily="34" charset="-128"/>
                <a:ea typeface="Arial Unicode MS" pitchFamily="34" charset="-128"/>
                <a:cs typeface="Arial Unicode MS" pitchFamily="34" charset="-128"/>
              </a:rPr>
              <a:t>bada</a:t>
            </a:r>
            <a:r>
              <a:rPr lang="es-ES" sz="2000" dirty="0">
                <a:latin typeface="Arial Unicode MS" pitchFamily="34" charset="-128"/>
                <a:ea typeface="Arial Unicode MS" pitchFamily="34" charset="-128"/>
                <a:cs typeface="Arial Unicode MS" pitchFamily="34" charset="-128"/>
              </a:rPr>
              <a:t> ere, </a:t>
            </a:r>
            <a:r>
              <a:rPr lang="es-ES" sz="2000" dirty="0" err="1">
                <a:latin typeface="Arial Unicode MS" pitchFamily="34" charset="-128"/>
                <a:ea typeface="Arial Unicode MS" pitchFamily="34" charset="-128"/>
                <a:cs typeface="Arial Unicode MS" pitchFamily="34" charset="-128"/>
              </a:rPr>
              <a:t>gaixotasun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kronikoagatiko</a:t>
            </a:r>
            <a:r>
              <a:rPr lang="es-ES" sz="2000" dirty="0">
                <a:latin typeface="Arial Unicode MS" pitchFamily="34" charset="-128"/>
                <a:ea typeface="Arial Unicode MS" pitchFamily="34" charset="-128"/>
                <a:cs typeface="Arial Unicode MS" pitchFamily="34" charset="-128"/>
              </a:rPr>
              <a:t> anemia </a:t>
            </a:r>
            <a:r>
              <a:rPr lang="es-ES" sz="2000" dirty="0" err="1">
                <a:latin typeface="Arial Unicode MS" pitchFamily="34" charset="-128"/>
                <a:ea typeface="Arial Unicode MS" pitchFamily="34" charset="-128"/>
                <a:cs typeface="Arial Unicode MS" pitchFamily="34" charset="-128"/>
              </a:rPr>
              <a:t>batekin</a:t>
            </a:r>
            <a:r>
              <a:rPr lang="es-ES" sz="2000" dirty="0">
                <a:latin typeface="Arial Unicode MS" pitchFamily="34" charset="-128"/>
                <a:ea typeface="Arial Unicode MS" pitchFamily="34" charset="-128"/>
                <a:cs typeface="Arial Unicode MS" pitchFamily="34" charset="-128"/>
              </a:rPr>
              <a:t> batera </a:t>
            </a:r>
            <a:r>
              <a:rPr lang="es-ES" sz="2000" dirty="0" err="1">
                <a:latin typeface="Arial Unicode MS" pitchFamily="34" charset="-128"/>
                <a:ea typeface="Arial Unicode MS" pitchFamily="34" charset="-128"/>
                <a:cs typeface="Arial Unicode MS" pitchFamily="34" charset="-128"/>
              </a:rPr>
              <a:t>eman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daiteke</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edo</a:t>
            </a:r>
            <a:r>
              <a:rPr lang="es-ES" sz="2000" dirty="0">
                <a:latin typeface="Arial Unicode MS" pitchFamily="34" charset="-128"/>
                <a:ea typeface="Arial Unicode MS" pitchFamily="34" charset="-128"/>
                <a:cs typeface="Arial Unicode MS" pitchFamily="34" charset="-128"/>
              </a:rPr>
              <a:t> hura simula </a:t>
            </a:r>
            <a:r>
              <a:rPr lang="es-ES" sz="2000" dirty="0" err="1">
                <a:latin typeface="Arial Unicode MS" pitchFamily="34" charset="-128"/>
                <a:ea typeface="Arial Unicode MS" pitchFamily="34" charset="-128"/>
                <a:cs typeface="Arial Unicode MS" pitchFamily="34" charset="-128"/>
              </a:rPr>
              <a:t>dezake</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Garrantzitsua</a:t>
            </a:r>
            <a:r>
              <a:rPr lang="es-ES" sz="2000" dirty="0">
                <a:latin typeface="Arial Unicode MS" pitchFamily="34" charset="-128"/>
                <a:ea typeface="Arial Unicode MS" pitchFamily="34" charset="-128"/>
                <a:cs typeface="Arial Unicode MS" pitchFamily="34" charset="-128"/>
              </a:rPr>
              <a:t> da ferropenia </a:t>
            </a:r>
            <a:r>
              <a:rPr lang="es-ES" sz="2000" dirty="0" err="1">
                <a:latin typeface="Arial Unicode MS" pitchFamily="34" charset="-128"/>
                <a:ea typeface="Arial Unicode MS" pitchFamily="34" charset="-128"/>
                <a:cs typeface="Arial Unicode MS" pitchFamily="34" charset="-128"/>
              </a:rPr>
              <a:t>detektatzea</a:t>
            </a:r>
            <a:r>
              <a:rPr lang="es-ES" sz="2000" dirty="0">
                <a:latin typeface="Arial Unicode MS" pitchFamily="34" charset="-128"/>
                <a:ea typeface="Arial Unicode MS" pitchFamily="34" charset="-128"/>
                <a:cs typeface="Arial Unicode MS" pitchFamily="34" charset="-128"/>
              </a:rPr>
              <a:t>, horren </a:t>
            </a:r>
            <a:r>
              <a:rPr lang="es-ES" sz="2000" dirty="0" err="1">
                <a:latin typeface="Arial Unicode MS" pitchFamily="34" charset="-128"/>
                <a:ea typeface="Arial Unicode MS" pitchFamily="34" charset="-128"/>
                <a:cs typeface="Arial Unicode MS" pitchFamily="34" charset="-128"/>
              </a:rPr>
              <a:t>arabera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ezarriko</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baita</a:t>
            </a:r>
            <a:r>
              <a:rPr lang="es-ES" sz="2000" dirty="0">
                <a:latin typeface="Arial Unicode MS" pitchFamily="34" charset="-128"/>
                <a:ea typeface="Arial Unicode MS" pitchFamily="34" charset="-128"/>
                <a:cs typeface="Arial Unicode MS" pitchFamily="34" charset="-128"/>
              </a:rPr>
              <a:t> </a:t>
            </a:r>
            <a:r>
              <a:rPr lang="es-ES" sz="2000" dirty="0" err="1" smtClean="0">
                <a:latin typeface="Arial Unicode MS" pitchFamily="34" charset="-128"/>
                <a:ea typeface="Arial Unicode MS" pitchFamily="34" charset="-128"/>
                <a:cs typeface="Arial Unicode MS" pitchFamily="34" charset="-128"/>
              </a:rPr>
              <a:t>tratamendua</a:t>
            </a: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r>
              <a:rPr lang="es-ES" sz="2000" dirty="0">
                <a:latin typeface="Arial Unicode MS" pitchFamily="34" charset="-128"/>
                <a:ea typeface="Arial Unicode MS" pitchFamily="34" charset="-128"/>
                <a:cs typeface="Arial Unicode MS" pitchFamily="34" charset="-128"/>
              </a:rPr>
              <a:t>KB </a:t>
            </a:r>
            <a:r>
              <a:rPr lang="es-ES" sz="2000" dirty="0" err="1">
                <a:latin typeface="Arial Unicode MS" pitchFamily="34" charset="-128"/>
                <a:ea typeface="Arial Unicode MS" pitchFamily="34" charset="-128"/>
                <a:cs typeface="Arial Unicode MS" pitchFamily="34" charset="-128"/>
              </a:rPr>
              <a:t>egin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zaien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gaixo</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gehienen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kasuan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ahotik</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burdina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eman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beharrean</a:t>
            </a:r>
            <a:r>
              <a:rPr lang="es-ES" sz="2000" dirty="0">
                <a:latin typeface="Arial Unicode MS" pitchFamily="34" charset="-128"/>
                <a:ea typeface="Arial Unicode MS" pitchFamily="34" charset="-128"/>
                <a:cs typeface="Arial Unicode MS" pitchFamily="34" charset="-128"/>
              </a:rPr>
              <a:t>, ZB </a:t>
            </a:r>
            <a:r>
              <a:rPr lang="es-ES" sz="2000" dirty="0" err="1">
                <a:latin typeface="Arial Unicode MS" pitchFamily="34" charset="-128"/>
                <a:ea typeface="Arial Unicode MS" pitchFamily="34" charset="-128"/>
                <a:cs typeface="Arial Unicode MS" pitchFamily="34" charset="-128"/>
              </a:rPr>
              <a:t>burdina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ematea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gomendatzen</a:t>
            </a:r>
            <a:r>
              <a:rPr lang="es-ES" sz="2000" dirty="0">
                <a:latin typeface="Arial Unicode MS" pitchFamily="34" charset="-128"/>
                <a:ea typeface="Arial Unicode MS" pitchFamily="34" charset="-128"/>
                <a:cs typeface="Arial Unicode MS" pitchFamily="34" charset="-128"/>
              </a:rPr>
              <a:t> da, </a:t>
            </a:r>
            <a:r>
              <a:rPr lang="es-ES" sz="2000" dirty="0" err="1">
                <a:latin typeface="Arial Unicode MS" pitchFamily="34" charset="-128"/>
                <a:ea typeface="Arial Unicode MS" pitchFamily="34" charset="-128"/>
                <a:cs typeface="Arial Unicode MS" pitchFamily="34" charset="-128"/>
              </a:rPr>
              <a:t>kopuru</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egokia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hartzea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bermatzen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duelako</a:t>
            </a:r>
            <a:r>
              <a:rPr lang="es-ES" sz="2000" dirty="0">
                <a:latin typeface="Arial Unicode MS" pitchFamily="34" charset="-128"/>
                <a:ea typeface="Arial Unicode MS" pitchFamily="34" charset="-128"/>
                <a:cs typeface="Arial Unicode MS" pitchFamily="34" charset="-128"/>
              </a:rPr>
              <a:t> eta </a:t>
            </a:r>
            <a:r>
              <a:rPr lang="es-ES" sz="2000" dirty="0" err="1">
                <a:latin typeface="Arial Unicode MS" pitchFamily="34" charset="-128"/>
                <a:ea typeface="Arial Unicode MS" pitchFamily="34" charset="-128"/>
                <a:cs typeface="Arial Unicode MS" pitchFamily="34" charset="-128"/>
              </a:rPr>
              <a:t>gaixo</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horientzat</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bereziki</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kaltegarria</a:t>
            </a:r>
            <a:r>
              <a:rPr lang="es-ES" sz="2000" dirty="0">
                <a:latin typeface="Arial Unicode MS" pitchFamily="34" charset="-128"/>
                <a:ea typeface="Arial Unicode MS" pitchFamily="34" charset="-128"/>
                <a:cs typeface="Arial Unicode MS" pitchFamily="34" charset="-128"/>
              </a:rPr>
              <a:t> den </a:t>
            </a:r>
            <a:r>
              <a:rPr lang="es-ES" sz="2000" dirty="0" err="1">
                <a:latin typeface="Arial Unicode MS" pitchFamily="34" charset="-128"/>
                <a:ea typeface="Arial Unicode MS" pitchFamily="34" charset="-128"/>
                <a:cs typeface="Arial Unicode MS" pitchFamily="34" charset="-128"/>
              </a:rPr>
              <a:t>toxikotasun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gastrointestinala</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ekiditen</a:t>
            </a:r>
            <a:r>
              <a:rPr lang="es-ES" sz="2000" dirty="0">
                <a:latin typeface="Arial Unicode MS" pitchFamily="34" charset="-128"/>
                <a:ea typeface="Arial Unicode MS" pitchFamily="34" charset="-128"/>
                <a:cs typeface="Arial Unicode MS" pitchFamily="34" charset="-128"/>
              </a:rPr>
              <a:t> </a:t>
            </a:r>
            <a:r>
              <a:rPr lang="es-ES" sz="2000" dirty="0" err="1">
                <a:latin typeface="Arial Unicode MS" pitchFamily="34" charset="-128"/>
                <a:ea typeface="Arial Unicode MS" pitchFamily="34" charset="-128"/>
                <a:cs typeface="Arial Unicode MS" pitchFamily="34" charset="-128"/>
              </a:rPr>
              <a:t>duelako</a:t>
            </a:r>
            <a:r>
              <a:rPr lang="es-ES" sz="2000" dirty="0">
                <a:latin typeface="Arial Unicode MS" pitchFamily="34" charset="-128"/>
                <a:ea typeface="Arial Unicode MS" pitchFamily="34" charset="-128"/>
                <a:cs typeface="Arial Unicode MS" pitchFamily="34" charset="-128"/>
              </a:rPr>
              <a:t>.</a:t>
            </a:r>
          </a:p>
          <a:p>
            <a:pPr algn="just">
              <a:spcAft>
                <a:spcPts val="600"/>
              </a:spcAft>
              <a:buFont typeface="Wingdings" panose="05000000000000000000" pitchFamily="2" charset="2"/>
              <a:buChar char="ü"/>
            </a:pPr>
            <a:endParaRPr lang="es-ES" sz="2000" dirty="0" smtClean="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smtClean="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smtClean="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p:txBody>
      </p:sp>
      <p:pic>
        <p:nvPicPr>
          <p:cNvPr id="1026" name="Picture 2" descr="Imagen relacionada">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624" y="0"/>
            <a:ext cx="1080120" cy="13568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57033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024"/>
            <a:ext cx="8229600" cy="1115616"/>
          </a:xfrm>
        </p:spPr>
        <p:txBody>
          <a:bodyPr/>
          <a:lstStyle/>
          <a:p>
            <a:r>
              <a:rPr lang="es-ES" dirty="0"/>
              <a:t>IDEIA NAGUSIAK</a:t>
            </a:r>
          </a:p>
        </p:txBody>
      </p:sp>
      <p:sp>
        <p:nvSpPr>
          <p:cNvPr id="3" name="2 Marcador de contenido"/>
          <p:cNvSpPr>
            <a:spLocks noGrp="1"/>
          </p:cNvSpPr>
          <p:nvPr>
            <p:ph idx="4294967295"/>
          </p:nvPr>
        </p:nvSpPr>
        <p:spPr>
          <a:xfrm>
            <a:off x="107504" y="1376699"/>
            <a:ext cx="9036496" cy="3708485"/>
          </a:xfrm>
        </p:spPr>
        <p:txBody>
          <a:bodyPr/>
          <a:lstStyle/>
          <a:p>
            <a:pPr algn="just">
              <a:spcAft>
                <a:spcPts val="600"/>
              </a:spcAft>
              <a:buFont typeface="Wingdings" panose="05000000000000000000" pitchFamily="2" charset="2"/>
              <a:buChar char="ü"/>
            </a:pPr>
            <a:r>
              <a:rPr lang="es-ES" sz="2000" dirty="0" smtClean="0">
                <a:latin typeface="Arial Unicode MS" pitchFamily="34" charset="-128"/>
                <a:ea typeface="Arial Unicode MS" pitchFamily="34" charset="-128"/>
                <a:cs typeface="Arial Unicode MS" pitchFamily="34" charset="-128"/>
              </a:rPr>
              <a:t>B12 </a:t>
            </a:r>
            <a:r>
              <a:rPr lang="es-ES" sz="2000" dirty="0" err="1" smtClean="0">
                <a:latin typeface="Arial Unicode MS" pitchFamily="34" charset="-128"/>
                <a:ea typeface="Arial Unicode MS" pitchFamily="34" charset="-128"/>
                <a:cs typeface="Arial Unicode MS" pitchFamily="34" charset="-128"/>
              </a:rPr>
              <a:t>bitaminaren</a:t>
            </a:r>
            <a:r>
              <a:rPr lang="es-ES" sz="2000" dirty="0" smtClean="0">
                <a:latin typeface="Arial Unicode MS" pitchFamily="34" charset="-128"/>
                <a:ea typeface="Arial Unicode MS" pitchFamily="34" charset="-128"/>
                <a:cs typeface="Arial Unicode MS" pitchFamily="34" charset="-128"/>
              </a:rPr>
              <a:t> test </a:t>
            </a:r>
            <a:r>
              <a:rPr lang="es-ES" sz="2000" dirty="0" err="1" smtClean="0">
                <a:latin typeface="Arial Unicode MS" pitchFamily="34" charset="-128"/>
                <a:ea typeface="Arial Unicode MS" pitchFamily="34" charset="-128"/>
                <a:cs typeface="Arial Unicode MS" pitchFamily="34" charset="-128"/>
              </a:rPr>
              <a:t>bat</a:t>
            </a:r>
            <a:r>
              <a:rPr lang="es-ES" sz="2000" dirty="0" smtClean="0">
                <a:latin typeface="Arial Unicode MS" pitchFamily="34" charset="-128"/>
                <a:ea typeface="Arial Unicode MS" pitchFamily="34" charset="-128"/>
                <a:cs typeface="Arial Unicode MS" pitchFamily="34" charset="-128"/>
              </a:rPr>
              <a:t> </a:t>
            </a:r>
            <a:r>
              <a:rPr lang="es-ES" sz="2000" dirty="0" err="1" smtClean="0">
                <a:latin typeface="Arial Unicode MS" pitchFamily="34" charset="-128"/>
                <a:ea typeface="Arial Unicode MS" pitchFamily="34" charset="-128"/>
                <a:cs typeface="Arial Unicode MS" pitchFamily="34" charset="-128"/>
              </a:rPr>
              <a:t>eskatu</a:t>
            </a:r>
            <a:r>
              <a:rPr lang="es-ES" sz="2000" dirty="0" smtClean="0">
                <a:latin typeface="Arial Unicode MS" pitchFamily="34" charset="-128"/>
                <a:ea typeface="Arial Unicode MS" pitchFamily="34" charset="-128"/>
                <a:cs typeface="Arial Unicode MS" pitchFamily="34" charset="-128"/>
              </a:rPr>
              <a:t> </a:t>
            </a:r>
            <a:r>
              <a:rPr lang="es-ES" sz="2000" dirty="0" err="1" smtClean="0">
                <a:latin typeface="Arial Unicode MS" pitchFamily="34" charset="-128"/>
                <a:ea typeface="Arial Unicode MS" pitchFamily="34" charset="-128"/>
                <a:cs typeface="Arial Unicode MS" pitchFamily="34" charset="-128"/>
              </a:rPr>
              <a:t>behar</a:t>
            </a:r>
            <a:r>
              <a:rPr lang="es-ES" sz="2000" dirty="0" smtClean="0">
                <a:latin typeface="Arial Unicode MS" pitchFamily="34" charset="-128"/>
                <a:ea typeface="Arial Unicode MS" pitchFamily="34" charset="-128"/>
                <a:cs typeface="Arial Unicode MS" pitchFamily="34" charset="-128"/>
              </a:rPr>
              <a:t> da </a:t>
            </a:r>
            <a:r>
              <a:rPr lang="eu-ES" sz="2000" dirty="0">
                <a:latin typeface="Arial Unicode MS" pitchFamily="34" charset="-128"/>
                <a:ea typeface="Arial Unicode MS" pitchFamily="34" charset="-128"/>
                <a:cs typeface="Arial Unicode MS" pitchFamily="34" charset="-128"/>
              </a:rPr>
              <a:t>a</a:t>
            </a:r>
            <a:r>
              <a:rPr lang="eu-ES" sz="2000" dirty="0" smtClean="0">
                <a:latin typeface="Arial Unicode MS" pitchFamily="34" charset="-128"/>
                <a:ea typeface="Arial Unicode MS" pitchFamily="34" charset="-128"/>
                <a:cs typeface="Arial Unicode MS" pitchFamily="34" charset="-128"/>
              </a:rPr>
              <a:t>zalpenik </a:t>
            </a:r>
            <a:r>
              <a:rPr lang="eu-ES" sz="2000" dirty="0">
                <a:latin typeface="Arial Unicode MS" pitchFamily="34" charset="-128"/>
                <a:ea typeface="Arial Unicode MS" pitchFamily="34" charset="-128"/>
                <a:cs typeface="Arial Unicode MS" pitchFamily="34" charset="-128"/>
              </a:rPr>
              <a:t>ez duten sintoma neurologikoak, </a:t>
            </a:r>
            <a:r>
              <a:rPr lang="eu-ES" sz="2000" dirty="0" err="1">
                <a:latin typeface="Arial Unicode MS" pitchFamily="34" charset="-128"/>
                <a:ea typeface="Arial Unicode MS" pitchFamily="34" charset="-128"/>
                <a:cs typeface="Arial Unicode MS" pitchFamily="34" charset="-128"/>
              </a:rPr>
              <a:t>hemogramaren</a:t>
            </a:r>
            <a:r>
              <a:rPr lang="eu-ES" sz="2000" dirty="0">
                <a:latin typeface="Arial Unicode MS" pitchFamily="34" charset="-128"/>
                <a:ea typeface="Arial Unicode MS" pitchFamily="34" charset="-128"/>
                <a:cs typeface="Arial Unicode MS" pitchFamily="34" charset="-128"/>
              </a:rPr>
              <a:t> emaitzak edozein direla ere; esaterako, </a:t>
            </a:r>
            <a:r>
              <a:rPr lang="eu-ES" sz="2000" dirty="0" err="1">
                <a:latin typeface="Arial Unicode MS" pitchFamily="34" charset="-128"/>
                <a:ea typeface="Arial Unicode MS" pitchFamily="34" charset="-128"/>
                <a:cs typeface="Arial Unicode MS" pitchFamily="34" charset="-128"/>
              </a:rPr>
              <a:t>parestesiak</a:t>
            </a:r>
            <a:r>
              <a:rPr lang="eu-ES" sz="2000" dirty="0">
                <a:latin typeface="Arial Unicode MS" pitchFamily="34" charset="-128"/>
                <a:ea typeface="Arial Unicode MS" pitchFamily="34" charset="-128"/>
                <a:cs typeface="Arial Unicode MS" pitchFamily="34" charset="-128"/>
              </a:rPr>
              <a:t>, hozmintzea, mugimendu-koordinazioaren urritasuna, memoria-arazoak edo arazo kognitiboak eta </a:t>
            </a:r>
            <a:r>
              <a:rPr lang="eu-ES" sz="2000" dirty="0" smtClean="0">
                <a:latin typeface="Arial Unicode MS" pitchFamily="34" charset="-128"/>
                <a:ea typeface="Arial Unicode MS" pitchFamily="34" charset="-128"/>
                <a:cs typeface="Arial Unicode MS" pitchFamily="34" charset="-128"/>
              </a:rPr>
              <a:t>nortasun-aldaketak agertzen direnean</a:t>
            </a:r>
          </a:p>
          <a:p>
            <a:pPr algn="just">
              <a:spcAft>
                <a:spcPts val="600"/>
              </a:spcAft>
              <a:buFont typeface="Wingdings" panose="05000000000000000000" pitchFamily="2" charset="2"/>
              <a:buChar char="ü"/>
            </a:pPr>
            <a:r>
              <a:rPr lang="eu-ES" sz="2000" dirty="0" smtClean="0">
                <a:latin typeface="Arial Unicode MS" pitchFamily="34" charset="-128"/>
                <a:ea typeface="Arial Unicode MS" pitchFamily="34" charset="-128"/>
                <a:cs typeface="Arial Unicode MS" pitchFamily="34" charset="-128"/>
              </a:rPr>
              <a:t>Ahotik hartzen </a:t>
            </a:r>
            <a:r>
              <a:rPr lang="eu-ES" sz="2000" dirty="0">
                <a:latin typeface="Arial Unicode MS" pitchFamily="34" charset="-128"/>
                <a:ea typeface="Arial Unicode MS" pitchFamily="34" charset="-128"/>
                <a:cs typeface="Arial Unicode MS" pitchFamily="34" charset="-128"/>
              </a:rPr>
              <a:t>den dosiaren % 1-5 inguru difusio pasiboaren bidez xurgatzen da, eta horretan, faktore intrintsekoak ez du </a:t>
            </a:r>
            <a:r>
              <a:rPr lang="eu-ES" sz="2000" dirty="0" smtClean="0">
                <a:latin typeface="Arial Unicode MS" pitchFamily="34" charset="-128"/>
                <a:ea typeface="Arial Unicode MS" pitchFamily="34" charset="-128"/>
                <a:cs typeface="Arial Unicode MS" pitchFamily="34" charset="-128"/>
              </a:rPr>
              <a:t>eraginik</a:t>
            </a:r>
          </a:p>
          <a:p>
            <a:pPr algn="just">
              <a:spcAft>
                <a:spcPts val="600"/>
              </a:spcAft>
              <a:buFont typeface="Wingdings" panose="05000000000000000000" pitchFamily="2" charset="2"/>
              <a:buChar char="ü"/>
            </a:pPr>
            <a:r>
              <a:rPr lang="eu-ES" sz="2000" dirty="0">
                <a:latin typeface="Arial Unicode MS" pitchFamily="34" charset="-128"/>
                <a:ea typeface="Arial Unicode MS" pitchFamily="34" charset="-128"/>
                <a:cs typeface="Arial Unicode MS" pitchFamily="34" charset="-128"/>
              </a:rPr>
              <a:t>B12 bitamina ahotik eta muskulu barnetik ematen denean, antzeko efektuak lortzen dira bitamina horren maila serikoak normalizatzerako garaian. Aitzitik, azterketa horren ebidentziak ez dira kalitate onekoak</a:t>
            </a: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smtClean="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smtClean="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smtClean="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p:txBody>
      </p:sp>
      <p:pic>
        <p:nvPicPr>
          <p:cNvPr id="1026" name="Picture 2" descr="Imagen relacionada">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624" y="0"/>
            <a:ext cx="1080120" cy="13568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056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0"/>
            <a:ext cx="8229600" cy="1115616"/>
          </a:xfrm>
        </p:spPr>
        <p:txBody>
          <a:bodyPr/>
          <a:lstStyle/>
          <a:p>
            <a:r>
              <a:rPr lang="es-ES" dirty="0"/>
              <a:t>BURDINAREN ESKASIA </a:t>
            </a:r>
            <a:r>
              <a:rPr lang="es-ES" dirty="0" smtClean="0">
                <a:solidFill>
                  <a:schemeClr val="tx2"/>
                </a:solidFill>
                <a:latin typeface="Arial Black" pitchFamily="34" charset="0"/>
              </a:rPr>
              <a:t>(I)</a:t>
            </a:r>
            <a:endParaRPr lang="es-ES" dirty="0">
              <a:solidFill>
                <a:schemeClr val="tx2"/>
              </a:solidFill>
              <a:latin typeface="Arial Black" pitchFamily="34" charset="0"/>
            </a:endParaRPr>
          </a:p>
        </p:txBody>
      </p:sp>
      <p:sp>
        <p:nvSpPr>
          <p:cNvPr id="19459" name="Rectangle 3"/>
          <p:cNvSpPr>
            <a:spLocks noGrp="1" noChangeArrowheads="1"/>
          </p:cNvSpPr>
          <p:nvPr>
            <p:ph idx="4294967295"/>
          </p:nvPr>
        </p:nvSpPr>
        <p:spPr bwMode="auto">
          <a:xfrm>
            <a:off x="395536" y="1124744"/>
            <a:ext cx="8208912" cy="396044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buClr>
                <a:schemeClr val="tx2">
                  <a:lumMod val="50000"/>
                </a:schemeClr>
              </a:buClr>
            </a:pPr>
            <a:endParaRPr lang="es-ES" sz="2000" dirty="0" smtClean="0">
              <a:latin typeface="Arial Unicode MS" pitchFamily="34" charset="-128"/>
            </a:endParaRPr>
          </a:p>
          <a:p>
            <a:pPr marL="0" indent="0">
              <a:buClr>
                <a:schemeClr val="tx2">
                  <a:lumMod val="50000"/>
                </a:schemeClr>
              </a:buClr>
              <a:buNone/>
            </a:pPr>
            <a:r>
              <a:rPr lang="es-ES" sz="2400" dirty="0" smtClean="0">
                <a:latin typeface="Arial Unicode MS" pitchFamily="34" charset="-128"/>
              </a:rPr>
              <a:t> </a:t>
            </a:r>
            <a:endParaRPr lang="es-ES" sz="2400" dirty="0">
              <a:latin typeface="Arial Unicode MS" pitchFamily="34" charset="-128"/>
            </a:endParaRPr>
          </a:p>
          <a:p>
            <a:pPr>
              <a:buFontTx/>
              <a:buNone/>
            </a:pPr>
            <a:endParaRPr lang="es-ES" dirty="0" smtClean="0"/>
          </a:p>
          <a:p>
            <a:endParaRPr lang="es-ES" dirty="0" smtClean="0"/>
          </a:p>
        </p:txBody>
      </p:sp>
      <p:sp>
        <p:nvSpPr>
          <p:cNvPr id="4" name="Rectangle 3"/>
          <p:cNvSpPr>
            <a:spLocks noGrp="1" noChangeArrowheads="1"/>
          </p:cNvSpPr>
          <p:nvPr>
            <p:ph idx="4294967295"/>
          </p:nvPr>
        </p:nvSpPr>
        <p:spPr bwMode="auto">
          <a:xfrm>
            <a:off x="395536" y="908720"/>
            <a:ext cx="8433320" cy="410445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spcBef>
                <a:spcPts val="0"/>
              </a:spcBef>
              <a:spcAft>
                <a:spcPts val="1800"/>
              </a:spcAft>
              <a:buClr>
                <a:schemeClr val="tx2">
                  <a:lumMod val="50000"/>
                </a:schemeClr>
              </a:buClr>
            </a:pPr>
            <a:r>
              <a:rPr lang="es-ES" sz="2000" dirty="0">
                <a:latin typeface="Arial Unicode MS" pitchFamily="34" charset="-128"/>
              </a:rPr>
              <a:t>Anemia </a:t>
            </a:r>
            <a:r>
              <a:rPr lang="es-ES" sz="2000" dirty="0" err="1">
                <a:latin typeface="Arial Unicode MS" pitchFamily="34" charset="-128"/>
              </a:rPr>
              <a:t>ferropenikoa</a:t>
            </a:r>
            <a:r>
              <a:rPr lang="es-ES" sz="2000" dirty="0">
                <a:latin typeface="Arial Unicode MS" pitchFamily="34" charset="-128"/>
              </a:rPr>
              <a:t> (AF) da </a:t>
            </a:r>
            <a:r>
              <a:rPr lang="es-ES" sz="2000" dirty="0" err="1">
                <a:latin typeface="Arial Unicode MS" pitchFamily="34" charset="-128"/>
              </a:rPr>
              <a:t>biztanleen</a:t>
            </a:r>
            <a:r>
              <a:rPr lang="es-ES" sz="2000" dirty="0">
                <a:latin typeface="Arial Unicode MS" pitchFamily="34" charset="-128"/>
              </a:rPr>
              <a:t> </a:t>
            </a:r>
            <a:r>
              <a:rPr lang="es-ES" sz="2000" dirty="0" err="1">
                <a:latin typeface="Arial Unicode MS" pitchFamily="34" charset="-128"/>
              </a:rPr>
              <a:t>artean</a:t>
            </a:r>
            <a:r>
              <a:rPr lang="es-ES" sz="2000" dirty="0">
                <a:latin typeface="Arial Unicode MS" pitchFamily="34" charset="-128"/>
              </a:rPr>
              <a:t> </a:t>
            </a:r>
            <a:r>
              <a:rPr lang="es-ES" sz="2000" dirty="0" err="1">
                <a:latin typeface="Arial Unicode MS" pitchFamily="34" charset="-128"/>
              </a:rPr>
              <a:t>arruntena</a:t>
            </a:r>
            <a:r>
              <a:rPr lang="es-ES" sz="2000" dirty="0">
                <a:latin typeface="Arial Unicode MS" pitchFamily="34" charset="-128"/>
              </a:rPr>
              <a:t>. </a:t>
            </a:r>
            <a:r>
              <a:rPr lang="es-ES" sz="2000" dirty="0" err="1">
                <a:latin typeface="Arial Unicode MS" pitchFamily="34" charset="-128"/>
              </a:rPr>
              <a:t>Herrialde</a:t>
            </a:r>
            <a:r>
              <a:rPr lang="es-ES" sz="2000" dirty="0">
                <a:latin typeface="Arial Unicode MS" pitchFamily="34" charset="-128"/>
              </a:rPr>
              <a:t> </a:t>
            </a:r>
            <a:r>
              <a:rPr lang="es-ES" sz="2000" dirty="0" err="1">
                <a:latin typeface="Arial Unicode MS" pitchFamily="34" charset="-128"/>
              </a:rPr>
              <a:t>industrializatuetan</a:t>
            </a:r>
            <a:r>
              <a:rPr lang="es-ES" sz="2000" dirty="0">
                <a:latin typeface="Arial Unicode MS" pitchFamily="34" charset="-128"/>
              </a:rPr>
              <a:t> % 2-4ko </a:t>
            </a:r>
            <a:r>
              <a:rPr lang="es-ES" sz="2000" dirty="0" err="1" smtClean="0">
                <a:latin typeface="Arial Unicode MS" pitchFamily="34" charset="-128"/>
              </a:rPr>
              <a:t>prebalentzia</a:t>
            </a:r>
            <a:r>
              <a:rPr lang="es-ES" sz="2000" dirty="0" smtClean="0">
                <a:latin typeface="Arial Unicode MS" pitchFamily="34" charset="-128"/>
              </a:rPr>
              <a:t> </a:t>
            </a:r>
            <a:r>
              <a:rPr lang="es-ES" sz="2000" dirty="0" err="1" smtClean="0">
                <a:latin typeface="Arial Unicode MS" pitchFamily="34" charset="-128"/>
              </a:rPr>
              <a:t>dauka</a:t>
            </a:r>
            <a:r>
              <a:rPr lang="es-ES" sz="2000" dirty="0" smtClean="0">
                <a:latin typeface="Arial Unicode MS" pitchFamily="34" charset="-128"/>
              </a:rPr>
              <a:t>. </a:t>
            </a:r>
          </a:p>
          <a:p>
            <a:pPr algn="just">
              <a:spcBef>
                <a:spcPts val="0"/>
              </a:spcBef>
              <a:spcAft>
                <a:spcPts val="1800"/>
              </a:spcAft>
              <a:buClr>
                <a:schemeClr val="tx2">
                  <a:lumMod val="50000"/>
                </a:schemeClr>
              </a:buClr>
            </a:pPr>
            <a:r>
              <a:rPr lang="es-ES" sz="2000" dirty="0" err="1" smtClean="0">
                <a:latin typeface="Arial Unicode MS" pitchFamily="34" charset="-128"/>
              </a:rPr>
              <a:t>Gehiago</a:t>
            </a:r>
            <a:r>
              <a:rPr lang="es-ES" sz="2000" dirty="0" smtClean="0">
                <a:latin typeface="Arial Unicode MS" pitchFamily="34" charset="-128"/>
              </a:rPr>
              <a:t> </a:t>
            </a:r>
            <a:r>
              <a:rPr lang="es-ES" sz="2000" dirty="0" err="1">
                <a:latin typeface="Arial Unicode MS" pitchFamily="34" charset="-128"/>
              </a:rPr>
              <a:t>eragiten</a:t>
            </a:r>
            <a:r>
              <a:rPr lang="es-ES" sz="2000" dirty="0">
                <a:latin typeface="Arial Unicode MS" pitchFamily="34" charset="-128"/>
              </a:rPr>
              <a:t> die </a:t>
            </a:r>
            <a:r>
              <a:rPr lang="es-ES" sz="2000" dirty="0" err="1">
                <a:latin typeface="Arial Unicode MS" pitchFamily="34" charset="-128"/>
              </a:rPr>
              <a:t>eskolaurreko</a:t>
            </a:r>
            <a:r>
              <a:rPr lang="es-ES" sz="2000" dirty="0">
                <a:latin typeface="Arial Unicode MS" pitchFamily="34" charset="-128"/>
              </a:rPr>
              <a:t> </a:t>
            </a:r>
            <a:r>
              <a:rPr lang="es-ES" sz="2000" dirty="0" err="1">
                <a:latin typeface="Arial Unicode MS" pitchFamily="34" charset="-128"/>
              </a:rPr>
              <a:t>adinean</a:t>
            </a:r>
            <a:r>
              <a:rPr lang="es-ES" sz="2000" dirty="0">
                <a:latin typeface="Arial Unicode MS" pitchFamily="34" charset="-128"/>
              </a:rPr>
              <a:t> </a:t>
            </a:r>
            <a:r>
              <a:rPr lang="es-ES" sz="2000" dirty="0" err="1">
                <a:latin typeface="Arial Unicode MS" pitchFamily="34" charset="-128"/>
              </a:rPr>
              <a:t>dauden</a:t>
            </a:r>
            <a:r>
              <a:rPr lang="es-ES" sz="2000" dirty="0">
                <a:latin typeface="Arial Unicode MS" pitchFamily="34" charset="-128"/>
              </a:rPr>
              <a:t> </a:t>
            </a:r>
            <a:r>
              <a:rPr lang="es-ES" sz="2000" dirty="0" err="1">
                <a:latin typeface="Arial Unicode MS" pitchFamily="34" charset="-128"/>
              </a:rPr>
              <a:t>umeei</a:t>
            </a:r>
            <a:r>
              <a:rPr lang="es-ES" sz="2000" dirty="0">
                <a:latin typeface="Arial Unicode MS" pitchFamily="34" charset="-128"/>
              </a:rPr>
              <a:t>, menopausia izan </a:t>
            </a:r>
            <a:r>
              <a:rPr lang="es-ES" sz="2000" dirty="0" err="1">
                <a:latin typeface="Arial Unicode MS" pitchFamily="34" charset="-128"/>
              </a:rPr>
              <a:t>ez</a:t>
            </a:r>
            <a:r>
              <a:rPr lang="es-ES" sz="2000" dirty="0">
                <a:latin typeface="Arial Unicode MS" pitchFamily="34" charset="-128"/>
              </a:rPr>
              <a:t> </a:t>
            </a:r>
            <a:r>
              <a:rPr lang="es-ES" sz="2000" dirty="0" err="1">
                <a:latin typeface="Arial Unicode MS" pitchFamily="34" charset="-128"/>
              </a:rPr>
              <a:t>duten</a:t>
            </a:r>
            <a:r>
              <a:rPr lang="es-ES" sz="2000" dirty="0">
                <a:latin typeface="Arial Unicode MS" pitchFamily="34" charset="-128"/>
              </a:rPr>
              <a:t> </a:t>
            </a:r>
            <a:r>
              <a:rPr lang="es-ES" sz="2000" dirty="0" err="1" smtClean="0">
                <a:latin typeface="Arial Unicode MS" pitchFamily="34" charset="-128"/>
              </a:rPr>
              <a:t>emakumeei</a:t>
            </a:r>
            <a:r>
              <a:rPr lang="es-ES" sz="2000" dirty="0" smtClean="0">
                <a:latin typeface="Arial Unicode MS" pitchFamily="34" charset="-128"/>
              </a:rPr>
              <a:t> eta </a:t>
            </a:r>
            <a:r>
              <a:rPr lang="es-ES" sz="2000" dirty="0" err="1">
                <a:latin typeface="Arial Unicode MS" pitchFamily="34" charset="-128"/>
              </a:rPr>
              <a:t>adinekoei</a:t>
            </a:r>
            <a:r>
              <a:rPr lang="es-ES" sz="2000" dirty="0" smtClean="0">
                <a:latin typeface="Arial Unicode MS" pitchFamily="34" charset="-128"/>
              </a:rPr>
              <a:t>.</a:t>
            </a:r>
          </a:p>
          <a:p>
            <a:pPr algn="just">
              <a:spcBef>
                <a:spcPts val="0"/>
              </a:spcBef>
              <a:spcAft>
                <a:spcPts val="1800"/>
              </a:spcAft>
              <a:buClr>
                <a:schemeClr val="tx2">
                  <a:lumMod val="50000"/>
                </a:schemeClr>
              </a:buClr>
            </a:pPr>
            <a:r>
              <a:rPr lang="es-ES" sz="2000" dirty="0" smtClean="0">
                <a:latin typeface="Arial Unicode MS" pitchFamily="34" charset="-128"/>
              </a:rPr>
              <a:t>AF </a:t>
            </a:r>
            <a:r>
              <a:rPr lang="es-ES" sz="2000" dirty="0" err="1">
                <a:latin typeface="Arial Unicode MS" pitchFamily="34" charset="-128"/>
              </a:rPr>
              <a:t>sortzen</a:t>
            </a:r>
            <a:r>
              <a:rPr lang="es-ES" sz="2000" dirty="0">
                <a:latin typeface="Arial Unicode MS" pitchFamily="34" charset="-128"/>
              </a:rPr>
              <a:t> da </a:t>
            </a:r>
            <a:r>
              <a:rPr lang="es-ES" sz="2000" dirty="0" err="1">
                <a:latin typeface="Arial Unicode MS" pitchFamily="34" charset="-128"/>
              </a:rPr>
              <a:t>burdina-metaketen</a:t>
            </a:r>
            <a:r>
              <a:rPr lang="es-ES" sz="2000" dirty="0">
                <a:latin typeface="Arial Unicode MS" pitchFamily="34" charset="-128"/>
              </a:rPr>
              <a:t> </a:t>
            </a:r>
            <a:r>
              <a:rPr lang="es-ES" sz="2000" dirty="0" err="1">
                <a:latin typeface="Arial Unicode MS" pitchFamily="34" charset="-128"/>
              </a:rPr>
              <a:t>agortzearen</a:t>
            </a:r>
            <a:r>
              <a:rPr lang="es-ES" sz="2000" dirty="0">
                <a:latin typeface="Arial Unicode MS" pitchFamily="34" charset="-128"/>
              </a:rPr>
              <a:t> </a:t>
            </a:r>
            <a:r>
              <a:rPr lang="es-ES" sz="2000" dirty="0" err="1">
                <a:latin typeface="Arial Unicode MS" pitchFamily="34" charset="-128"/>
              </a:rPr>
              <a:t>ondorioz</a:t>
            </a:r>
            <a:r>
              <a:rPr lang="es-ES" sz="2000" dirty="0">
                <a:latin typeface="Arial Unicode MS" pitchFamily="34" charset="-128"/>
              </a:rPr>
              <a:t> </a:t>
            </a:r>
            <a:r>
              <a:rPr lang="es-ES" sz="2000" dirty="0" err="1">
                <a:latin typeface="Arial Unicode MS" pitchFamily="34" charset="-128"/>
              </a:rPr>
              <a:t>globulu</a:t>
            </a:r>
            <a:r>
              <a:rPr lang="es-ES" sz="2000" dirty="0">
                <a:latin typeface="Arial Unicode MS" pitchFamily="34" charset="-128"/>
              </a:rPr>
              <a:t> </a:t>
            </a:r>
            <a:r>
              <a:rPr lang="es-ES" sz="2000" dirty="0" err="1">
                <a:latin typeface="Arial Unicode MS" pitchFamily="34" charset="-128"/>
              </a:rPr>
              <a:t>gorrien</a:t>
            </a:r>
            <a:r>
              <a:rPr lang="es-ES" sz="2000" dirty="0">
                <a:latin typeface="Arial Unicode MS" pitchFamily="34" charset="-128"/>
              </a:rPr>
              <a:t> </a:t>
            </a:r>
            <a:r>
              <a:rPr lang="es-ES" sz="2000" dirty="0" err="1">
                <a:latin typeface="Arial Unicode MS" pitchFamily="34" charset="-128"/>
              </a:rPr>
              <a:t>ekoizpena</a:t>
            </a:r>
            <a:r>
              <a:rPr lang="es-ES" sz="2000" dirty="0">
                <a:latin typeface="Arial Unicode MS" pitchFamily="34" charset="-128"/>
              </a:rPr>
              <a:t> </a:t>
            </a:r>
            <a:r>
              <a:rPr lang="es-ES" sz="2000" dirty="0" err="1" smtClean="0">
                <a:latin typeface="Arial Unicode MS" pitchFamily="34" charset="-128"/>
              </a:rPr>
              <a:t>murrizten</a:t>
            </a:r>
            <a:r>
              <a:rPr lang="es-ES" sz="2000" dirty="0" smtClean="0">
                <a:latin typeface="Arial Unicode MS" pitchFamily="34" charset="-128"/>
              </a:rPr>
              <a:t> </a:t>
            </a:r>
            <a:r>
              <a:rPr lang="es-ES" sz="2000" dirty="0" err="1" smtClean="0">
                <a:latin typeface="Arial Unicode MS" pitchFamily="34" charset="-128"/>
              </a:rPr>
              <a:t>denean</a:t>
            </a:r>
            <a:r>
              <a:rPr lang="es-ES" sz="2000" dirty="0">
                <a:latin typeface="Arial Unicode MS" pitchFamily="34" charset="-128"/>
              </a:rPr>
              <a:t>.</a:t>
            </a:r>
          </a:p>
          <a:p>
            <a:pPr algn="just">
              <a:spcBef>
                <a:spcPts val="0"/>
              </a:spcBef>
              <a:spcAft>
                <a:spcPts val="1800"/>
              </a:spcAft>
              <a:buClr>
                <a:schemeClr val="tx2">
                  <a:lumMod val="50000"/>
                </a:schemeClr>
              </a:buClr>
            </a:pPr>
            <a:r>
              <a:rPr lang="es-ES" sz="2000" dirty="0" err="1">
                <a:latin typeface="Arial Unicode MS" pitchFamily="34" charset="-128"/>
              </a:rPr>
              <a:t>Askotan</a:t>
            </a:r>
            <a:r>
              <a:rPr lang="es-ES" sz="2000" dirty="0">
                <a:latin typeface="Arial Unicode MS" pitchFamily="34" charset="-128"/>
              </a:rPr>
              <a:t>, </a:t>
            </a:r>
            <a:r>
              <a:rPr lang="es-ES" sz="2000" dirty="0" err="1">
                <a:latin typeface="Arial Unicode MS" pitchFamily="34" charset="-128"/>
              </a:rPr>
              <a:t>sintomarik</a:t>
            </a:r>
            <a:r>
              <a:rPr lang="es-ES" sz="2000" dirty="0">
                <a:latin typeface="Arial Unicode MS" pitchFamily="34" charset="-128"/>
              </a:rPr>
              <a:t> </a:t>
            </a:r>
            <a:r>
              <a:rPr lang="es-ES" sz="2000" dirty="0" err="1">
                <a:latin typeface="Arial Unicode MS" pitchFamily="34" charset="-128"/>
              </a:rPr>
              <a:t>gabe</a:t>
            </a:r>
            <a:r>
              <a:rPr lang="es-ES" sz="2000" dirty="0">
                <a:latin typeface="Arial Unicode MS" pitchFamily="34" charset="-128"/>
              </a:rPr>
              <a:t> </a:t>
            </a:r>
            <a:r>
              <a:rPr lang="es-ES" sz="2000" dirty="0" err="1">
                <a:latin typeface="Arial Unicode MS" pitchFamily="34" charset="-128"/>
              </a:rPr>
              <a:t>garatzen</a:t>
            </a:r>
            <a:r>
              <a:rPr lang="es-ES" sz="2000" dirty="0">
                <a:latin typeface="Arial Unicode MS" pitchFamily="34" charset="-128"/>
              </a:rPr>
              <a:t> da, eta, </a:t>
            </a:r>
            <a:r>
              <a:rPr lang="es-ES" sz="2000" dirty="0" err="1">
                <a:latin typeface="Arial Unicode MS" pitchFamily="34" charset="-128"/>
              </a:rPr>
              <a:t>horregatik</a:t>
            </a:r>
            <a:r>
              <a:rPr lang="es-ES" sz="2000" dirty="0">
                <a:latin typeface="Arial Unicode MS" pitchFamily="34" charset="-128"/>
              </a:rPr>
              <a:t>, anemia </a:t>
            </a:r>
            <a:r>
              <a:rPr lang="es-ES" sz="2000" dirty="0" err="1">
                <a:latin typeface="Arial Unicode MS" pitchFamily="34" charset="-128"/>
              </a:rPr>
              <a:t>mikrozitikoa</a:t>
            </a:r>
            <a:r>
              <a:rPr lang="es-ES" sz="2000" dirty="0">
                <a:latin typeface="Arial Unicode MS" pitchFamily="34" charset="-128"/>
              </a:rPr>
              <a:t> dela </a:t>
            </a:r>
            <a:r>
              <a:rPr lang="es-ES" sz="2000" dirty="0" err="1">
                <a:latin typeface="Arial Unicode MS" pitchFamily="34" charset="-128"/>
              </a:rPr>
              <a:t>pentsa</a:t>
            </a:r>
            <a:r>
              <a:rPr lang="es-ES" sz="2000" dirty="0">
                <a:latin typeface="Arial Unicode MS" pitchFamily="34" charset="-128"/>
              </a:rPr>
              <a:t> </a:t>
            </a:r>
            <a:r>
              <a:rPr lang="es-ES" sz="2000" dirty="0" err="1">
                <a:latin typeface="Arial Unicode MS" pitchFamily="34" charset="-128"/>
              </a:rPr>
              <a:t>daiteke</a:t>
            </a:r>
            <a:r>
              <a:rPr lang="es-ES" sz="2000" dirty="0">
                <a:latin typeface="Arial Unicode MS" pitchFamily="34" charset="-128"/>
              </a:rPr>
              <a:t> (&lt;</a:t>
            </a:r>
            <a:r>
              <a:rPr lang="es-ES" sz="2000" dirty="0" smtClean="0">
                <a:latin typeface="Arial Unicode MS" pitchFamily="34" charset="-128"/>
              </a:rPr>
              <a:t>13 g/dl-</a:t>
            </a:r>
            <a:r>
              <a:rPr lang="es-ES" sz="2000" dirty="0" err="1" smtClean="0">
                <a:latin typeface="Arial Unicode MS" pitchFamily="34" charset="-128"/>
              </a:rPr>
              <a:t>ko</a:t>
            </a:r>
            <a:r>
              <a:rPr lang="es-ES" sz="2000" dirty="0" smtClean="0">
                <a:latin typeface="Arial Unicode MS" pitchFamily="34" charset="-128"/>
              </a:rPr>
              <a:t> </a:t>
            </a:r>
            <a:r>
              <a:rPr lang="es-ES" sz="2000" dirty="0">
                <a:latin typeface="Arial Unicode MS" pitchFamily="34" charset="-128"/>
              </a:rPr>
              <a:t>hemoglobina (</a:t>
            </a:r>
            <a:r>
              <a:rPr lang="es-ES" sz="2000" dirty="0" err="1">
                <a:latin typeface="Arial Unicode MS" pitchFamily="34" charset="-128"/>
              </a:rPr>
              <a:t>Hb</a:t>
            </a:r>
            <a:r>
              <a:rPr lang="es-ES" sz="2000" dirty="0">
                <a:latin typeface="Arial Unicode MS" pitchFamily="34" charset="-128"/>
              </a:rPr>
              <a:t>)-</a:t>
            </a:r>
            <a:r>
              <a:rPr lang="es-ES" sz="2000" dirty="0" err="1">
                <a:latin typeface="Arial Unicode MS" pitchFamily="34" charset="-128"/>
              </a:rPr>
              <a:t>balioak</a:t>
            </a:r>
            <a:r>
              <a:rPr lang="es-ES" sz="2000" dirty="0">
                <a:latin typeface="Arial Unicode MS" pitchFamily="34" charset="-128"/>
              </a:rPr>
              <a:t> 15 </a:t>
            </a:r>
            <a:r>
              <a:rPr lang="es-ES" sz="2000" dirty="0" err="1">
                <a:latin typeface="Arial Unicode MS" pitchFamily="34" charset="-128"/>
              </a:rPr>
              <a:t>urtetik</a:t>
            </a:r>
            <a:r>
              <a:rPr lang="es-ES" sz="2000" dirty="0">
                <a:latin typeface="Arial Unicode MS" pitchFamily="34" charset="-128"/>
              </a:rPr>
              <a:t> </a:t>
            </a:r>
            <a:r>
              <a:rPr lang="es-ES" sz="2000" dirty="0" err="1">
                <a:latin typeface="Arial Unicode MS" pitchFamily="34" charset="-128"/>
              </a:rPr>
              <a:t>gorako</a:t>
            </a:r>
            <a:r>
              <a:rPr lang="es-ES" sz="2000" dirty="0">
                <a:latin typeface="Arial Unicode MS" pitchFamily="34" charset="-128"/>
              </a:rPr>
              <a:t> </a:t>
            </a:r>
            <a:r>
              <a:rPr lang="es-ES" sz="2000" dirty="0" err="1">
                <a:latin typeface="Arial Unicode MS" pitchFamily="34" charset="-128"/>
              </a:rPr>
              <a:t>gizonezkoengan</a:t>
            </a:r>
            <a:r>
              <a:rPr lang="es-ES" sz="2000" dirty="0">
                <a:latin typeface="Arial Unicode MS" pitchFamily="34" charset="-128"/>
              </a:rPr>
              <a:t> eta &lt;12 g/dl-</a:t>
            </a:r>
            <a:r>
              <a:rPr lang="es-ES" sz="2000" dirty="0" err="1">
                <a:latin typeface="Arial Unicode MS" pitchFamily="34" charset="-128"/>
              </a:rPr>
              <a:t>koak</a:t>
            </a:r>
            <a:r>
              <a:rPr lang="es-ES" sz="2000" dirty="0">
                <a:latin typeface="Arial Unicode MS" pitchFamily="34" charset="-128"/>
              </a:rPr>
              <a:t> </a:t>
            </a:r>
            <a:r>
              <a:rPr lang="es-ES" sz="2000" dirty="0" err="1">
                <a:latin typeface="Arial Unicode MS" pitchFamily="34" charset="-128"/>
              </a:rPr>
              <a:t>emakumeengan</a:t>
            </a:r>
            <a:r>
              <a:rPr lang="es-ES" sz="2000" dirty="0">
                <a:latin typeface="Arial Unicode MS" pitchFamily="34" charset="-128"/>
              </a:rPr>
              <a:t> </a:t>
            </a:r>
            <a:r>
              <a:rPr lang="es-ES" sz="2000" dirty="0" smtClean="0">
                <a:latin typeface="Arial Unicode MS" pitchFamily="34" charset="-128"/>
              </a:rPr>
              <a:t>eta 12-14 </a:t>
            </a:r>
            <a:r>
              <a:rPr lang="es-ES" sz="2000" dirty="0" err="1">
                <a:latin typeface="Arial Unicode MS" pitchFamily="34" charset="-128"/>
              </a:rPr>
              <a:t>urteko</a:t>
            </a:r>
            <a:r>
              <a:rPr lang="es-ES" sz="2000" dirty="0">
                <a:latin typeface="Arial Unicode MS" pitchFamily="34" charset="-128"/>
              </a:rPr>
              <a:t> </a:t>
            </a:r>
            <a:r>
              <a:rPr lang="es-ES" sz="2000" dirty="0" err="1">
                <a:latin typeface="Arial Unicode MS" pitchFamily="34" charset="-128"/>
              </a:rPr>
              <a:t>neska-mutilengan</a:t>
            </a:r>
            <a:r>
              <a:rPr lang="es-ES" sz="2000" dirty="0">
                <a:latin typeface="Arial Unicode MS" pitchFamily="34" charset="-128"/>
              </a:rPr>
              <a:t>). Ferritina </a:t>
            </a:r>
            <a:r>
              <a:rPr lang="es-ES" sz="2000" dirty="0" err="1">
                <a:latin typeface="Arial Unicode MS" pitchFamily="34" charset="-128"/>
              </a:rPr>
              <a:t>plasmatikoa</a:t>
            </a:r>
            <a:r>
              <a:rPr lang="es-ES" sz="2000" dirty="0">
                <a:latin typeface="Arial Unicode MS" pitchFamily="34" charset="-128"/>
              </a:rPr>
              <a:t> da </a:t>
            </a:r>
            <a:r>
              <a:rPr lang="es-ES" sz="2000" dirty="0" err="1">
                <a:latin typeface="Arial Unicode MS" pitchFamily="34" charset="-128"/>
              </a:rPr>
              <a:t>gorputzeko</a:t>
            </a:r>
            <a:r>
              <a:rPr lang="es-ES" sz="2000" dirty="0">
                <a:latin typeface="Arial Unicode MS" pitchFamily="34" charset="-128"/>
              </a:rPr>
              <a:t> </a:t>
            </a:r>
            <a:r>
              <a:rPr lang="es-ES" sz="2000" dirty="0" err="1">
                <a:latin typeface="Arial Unicode MS" pitchFamily="34" charset="-128"/>
              </a:rPr>
              <a:t>burdina-metaketak</a:t>
            </a:r>
            <a:r>
              <a:rPr lang="es-ES" sz="2000" dirty="0">
                <a:latin typeface="Arial Unicode MS" pitchFamily="34" charset="-128"/>
              </a:rPr>
              <a:t> </a:t>
            </a:r>
            <a:r>
              <a:rPr lang="es-ES" sz="2000" dirty="0" err="1">
                <a:latin typeface="Arial Unicode MS" pitchFamily="34" charset="-128"/>
              </a:rPr>
              <a:t>kalkulatzeko</a:t>
            </a:r>
            <a:r>
              <a:rPr lang="es-ES" sz="2000" dirty="0">
                <a:latin typeface="Arial Unicode MS" pitchFamily="34" charset="-128"/>
              </a:rPr>
              <a:t> </a:t>
            </a:r>
            <a:r>
              <a:rPr lang="es-ES" sz="2000" dirty="0" err="1" smtClean="0">
                <a:latin typeface="Arial Unicode MS" pitchFamily="34" charset="-128"/>
              </a:rPr>
              <a:t>parametrorik</a:t>
            </a:r>
            <a:r>
              <a:rPr lang="es-ES" sz="2000" dirty="0" smtClean="0">
                <a:latin typeface="Arial Unicode MS" pitchFamily="34" charset="-128"/>
              </a:rPr>
              <a:t> </a:t>
            </a:r>
            <a:r>
              <a:rPr lang="es-ES" sz="2000" dirty="0" err="1" smtClean="0">
                <a:latin typeface="Arial Unicode MS" pitchFamily="34" charset="-128"/>
              </a:rPr>
              <a:t>fidagarriena</a:t>
            </a:r>
            <a:r>
              <a:rPr lang="es-ES" sz="2000" dirty="0">
                <a:latin typeface="Arial Unicode MS" pitchFamily="34" charset="-128"/>
              </a:rPr>
              <a:t>.</a:t>
            </a:r>
          </a:p>
          <a:p>
            <a:endParaRPr lang="es-ES" sz="2000" dirty="0" smtClean="0"/>
          </a:p>
        </p:txBody>
      </p:sp>
    </p:spTree>
    <p:extLst>
      <p:ext uri="{BB962C8B-B14F-4D97-AF65-F5344CB8AC3E}">
        <p14:creationId xmlns:p14="http://schemas.microsoft.com/office/powerpoint/2010/main" val="32746464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024"/>
            <a:ext cx="8229600" cy="1115616"/>
          </a:xfrm>
        </p:spPr>
        <p:txBody>
          <a:bodyPr/>
          <a:lstStyle/>
          <a:p>
            <a:r>
              <a:rPr lang="es-ES" dirty="0"/>
              <a:t>IDEIA NAGUSIAK</a:t>
            </a:r>
          </a:p>
        </p:txBody>
      </p:sp>
      <p:sp>
        <p:nvSpPr>
          <p:cNvPr id="3" name="2 Marcador de contenido"/>
          <p:cNvSpPr>
            <a:spLocks noGrp="1"/>
          </p:cNvSpPr>
          <p:nvPr>
            <p:ph idx="4294967295"/>
          </p:nvPr>
        </p:nvSpPr>
        <p:spPr>
          <a:xfrm>
            <a:off x="107504" y="1376699"/>
            <a:ext cx="9036496" cy="3924509"/>
          </a:xfrm>
        </p:spPr>
        <p:txBody>
          <a:bodyPr/>
          <a:lstStyle/>
          <a:p>
            <a:pPr algn="just">
              <a:spcAft>
                <a:spcPts val="600"/>
              </a:spcAft>
              <a:buFont typeface="Wingdings" panose="05000000000000000000" pitchFamily="2" charset="2"/>
              <a:buChar char="ü"/>
            </a:pPr>
            <a:r>
              <a:rPr lang="eu-ES" sz="2000" dirty="0">
                <a:latin typeface="Arial Unicode MS" pitchFamily="34" charset="-128"/>
                <a:ea typeface="Arial Unicode MS" pitchFamily="34" charset="-128"/>
                <a:cs typeface="Arial Unicode MS" pitchFamily="34" charset="-128"/>
              </a:rPr>
              <a:t>Sintoma larrien kasuan, azkar jardun behar da, eta, beraz, muskulu barneko tratamendua ezartzea gomendatzen da</a:t>
            </a:r>
          </a:p>
          <a:p>
            <a:pPr algn="just">
              <a:spcAft>
                <a:spcPts val="600"/>
              </a:spcAft>
              <a:buFont typeface="Wingdings" panose="05000000000000000000" pitchFamily="2" charset="2"/>
              <a:buChar char="ü"/>
            </a:pPr>
            <a:r>
              <a:rPr lang="eu-ES" sz="2000" dirty="0">
                <a:latin typeface="Arial Unicode MS" pitchFamily="34" charset="-128"/>
                <a:ea typeface="Arial Unicode MS" pitchFamily="34" charset="-128"/>
                <a:cs typeface="Arial Unicode MS" pitchFamily="34" charset="-128"/>
              </a:rPr>
              <a:t>Sintomak </a:t>
            </a:r>
            <a:r>
              <a:rPr lang="eu-ES" sz="2000" dirty="0" err="1">
                <a:latin typeface="Arial Unicode MS" pitchFamily="34" charset="-128"/>
                <a:ea typeface="Arial Unicode MS" pitchFamily="34" charset="-128"/>
                <a:cs typeface="Arial Unicode MS" pitchFamily="34" charset="-128"/>
              </a:rPr>
              <a:t>arinak-moderatuak</a:t>
            </a:r>
            <a:r>
              <a:rPr lang="eu-ES" sz="2000" dirty="0">
                <a:latin typeface="Arial Unicode MS" pitchFamily="34" charset="-128"/>
                <a:ea typeface="Arial Unicode MS" pitchFamily="34" charset="-128"/>
                <a:cs typeface="Arial Unicode MS" pitchFamily="34" charset="-128"/>
              </a:rPr>
              <a:t> badira, dosi hauek erabil daitezke: 1.000 </a:t>
            </a:r>
            <a:r>
              <a:rPr lang="eu-ES" sz="2000" dirty="0" err="1">
                <a:latin typeface="Arial Unicode MS" pitchFamily="34" charset="-128"/>
                <a:ea typeface="Arial Unicode MS" pitchFamily="34" charset="-128"/>
                <a:cs typeface="Arial Unicode MS" pitchFamily="34" charset="-128"/>
              </a:rPr>
              <a:t>µg</a:t>
            </a:r>
            <a:r>
              <a:rPr lang="eu-ES" sz="2000" dirty="0">
                <a:latin typeface="Arial Unicode MS" pitchFamily="34" charset="-128"/>
                <a:ea typeface="Arial Unicode MS" pitchFamily="34" charset="-128"/>
                <a:cs typeface="Arial Unicode MS" pitchFamily="34" charset="-128"/>
              </a:rPr>
              <a:t> muskulu barnetik hilero edo 1.000 </a:t>
            </a:r>
            <a:r>
              <a:rPr lang="eu-ES" sz="2000" dirty="0" err="1">
                <a:latin typeface="Arial Unicode MS" pitchFamily="34" charset="-128"/>
                <a:ea typeface="Arial Unicode MS" pitchFamily="34" charset="-128"/>
                <a:cs typeface="Arial Unicode MS" pitchFamily="34" charset="-128"/>
              </a:rPr>
              <a:t>µg</a:t>
            </a:r>
            <a:r>
              <a:rPr lang="eu-ES" sz="2000" dirty="0">
                <a:latin typeface="Arial Unicode MS" pitchFamily="34" charset="-128"/>
                <a:ea typeface="Arial Unicode MS" pitchFamily="34" charset="-128"/>
                <a:cs typeface="Arial Unicode MS" pitchFamily="34" charset="-128"/>
              </a:rPr>
              <a:t> ahotik eguneko</a:t>
            </a:r>
          </a:p>
          <a:p>
            <a:pPr algn="just">
              <a:spcAft>
                <a:spcPts val="600"/>
              </a:spcAft>
              <a:buFont typeface="Wingdings" panose="05000000000000000000" pitchFamily="2" charset="2"/>
              <a:buChar char="ü"/>
            </a:pPr>
            <a:r>
              <a:rPr lang="eu-ES" sz="2000" dirty="0" err="1">
                <a:latin typeface="Arial Unicode MS" pitchFamily="34" charset="-128"/>
                <a:ea typeface="Arial Unicode MS" pitchFamily="34" charset="-128"/>
                <a:cs typeface="Arial Unicode MS" pitchFamily="34" charset="-128"/>
              </a:rPr>
              <a:t>Metforminak</a:t>
            </a:r>
            <a:r>
              <a:rPr lang="eu-ES" sz="2000" dirty="0">
                <a:latin typeface="Arial Unicode MS" pitchFamily="34" charset="-128"/>
                <a:ea typeface="Arial Unicode MS" pitchFamily="34" charset="-128"/>
                <a:cs typeface="Arial Unicode MS" pitchFamily="34" charset="-128"/>
              </a:rPr>
              <a:t>, protoi bonbaren </a:t>
            </a:r>
            <a:r>
              <a:rPr lang="eu-ES" sz="2000" dirty="0" err="1">
                <a:latin typeface="Arial Unicode MS" pitchFamily="34" charset="-128"/>
                <a:ea typeface="Arial Unicode MS" pitchFamily="34" charset="-128"/>
                <a:cs typeface="Arial Unicode MS" pitchFamily="34" charset="-128"/>
              </a:rPr>
              <a:t>inhibitzaileek</a:t>
            </a:r>
            <a:r>
              <a:rPr lang="eu-ES" sz="2000" dirty="0">
                <a:latin typeface="Arial Unicode MS" pitchFamily="34" charset="-128"/>
                <a:ea typeface="Arial Unicode MS" pitchFamily="34" charset="-128"/>
                <a:cs typeface="Arial Unicode MS" pitchFamily="34" charset="-128"/>
              </a:rPr>
              <a:t>, H2 </a:t>
            </a:r>
            <a:r>
              <a:rPr lang="eu-ES" sz="2000" dirty="0" err="1">
                <a:latin typeface="Arial Unicode MS" pitchFamily="34" charset="-128"/>
                <a:ea typeface="Arial Unicode MS" pitchFamily="34" charset="-128"/>
                <a:cs typeface="Arial Unicode MS" pitchFamily="34" charset="-128"/>
              </a:rPr>
              <a:t>antihistaminikoek</a:t>
            </a:r>
            <a:r>
              <a:rPr lang="eu-ES" sz="2000" dirty="0">
                <a:latin typeface="Arial Unicode MS" pitchFamily="34" charset="-128"/>
                <a:ea typeface="Arial Unicode MS" pitchFamily="34" charset="-128"/>
                <a:cs typeface="Arial Unicode MS" pitchFamily="34" charset="-128"/>
              </a:rPr>
              <a:t> eta </a:t>
            </a:r>
            <a:r>
              <a:rPr lang="eu-ES" sz="2000" dirty="0" err="1">
                <a:latin typeface="Arial Unicode MS" pitchFamily="34" charset="-128"/>
                <a:ea typeface="Arial Unicode MS" pitchFamily="34" charset="-128"/>
                <a:cs typeface="Arial Unicode MS" pitchFamily="34" charset="-128"/>
              </a:rPr>
              <a:t>koltxizina</a:t>
            </a:r>
            <a:r>
              <a:rPr lang="eu-ES" sz="2000" dirty="0">
                <a:latin typeface="Arial Unicode MS" pitchFamily="34" charset="-128"/>
                <a:ea typeface="Arial Unicode MS" pitchFamily="34" charset="-128"/>
                <a:cs typeface="Arial Unicode MS" pitchFamily="34" charset="-128"/>
              </a:rPr>
              <a:t> B12 bitaminaren maila </a:t>
            </a:r>
            <a:r>
              <a:rPr lang="eu-ES" sz="2000" dirty="0" err="1">
                <a:latin typeface="Arial Unicode MS" pitchFamily="34" charset="-128"/>
                <a:ea typeface="Arial Unicode MS" pitchFamily="34" charset="-128"/>
                <a:cs typeface="Arial Unicode MS" pitchFamily="34" charset="-128"/>
              </a:rPr>
              <a:t>murriztz</a:t>
            </a:r>
            <a:r>
              <a:rPr lang="eu-ES" sz="2000" dirty="0">
                <a:latin typeface="Arial Unicode MS" pitchFamily="34" charset="-128"/>
                <a:ea typeface="Arial Unicode MS" pitchFamily="34" charset="-128"/>
                <a:cs typeface="Arial Unicode MS" pitchFamily="34" charset="-128"/>
              </a:rPr>
              <a:t> </a:t>
            </a:r>
            <a:r>
              <a:rPr lang="eu-ES" sz="2000" dirty="0" smtClean="0">
                <a:latin typeface="Arial Unicode MS" pitchFamily="34" charset="-128"/>
                <a:ea typeface="Arial Unicode MS" pitchFamily="34" charset="-128"/>
                <a:cs typeface="Arial Unicode MS" pitchFamily="34" charset="-128"/>
              </a:rPr>
              <a:t>dezakete</a:t>
            </a:r>
          </a:p>
          <a:p>
            <a:pPr algn="just">
              <a:spcAft>
                <a:spcPts val="600"/>
              </a:spcAft>
              <a:buFont typeface="Wingdings" panose="05000000000000000000" pitchFamily="2" charset="2"/>
              <a:buChar char="ü"/>
            </a:pPr>
            <a:r>
              <a:rPr lang="eu-ES" sz="2000" dirty="0">
                <a:latin typeface="Arial Unicode MS" pitchFamily="34" charset="-128"/>
                <a:ea typeface="Arial Unicode MS" pitchFamily="34" charset="-128"/>
                <a:cs typeface="Arial Unicode MS" pitchFamily="34" charset="-128"/>
              </a:rPr>
              <a:t>Haurdun dauden begetarianoek edo </a:t>
            </a:r>
            <a:r>
              <a:rPr lang="eu-ES" sz="2000" dirty="0" err="1">
                <a:latin typeface="Arial Unicode MS" pitchFamily="34" charset="-128"/>
                <a:ea typeface="Arial Unicode MS" pitchFamily="34" charset="-128"/>
                <a:cs typeface="Arial Unicode MS" pitchFamily="34" charset="-128"/>
              </a:rPr>
              <a:t>beganoek</a:t>
            </a:r>
            <a:r>
              <a:rPr lang="eu-ES" sz="2000" dirty="0">
                <a:latin typeface="Arial Unicode MS" pitchFamily="34" charset="-128"/>
                <a:ea typeface="Arial Unicode MS" pitchFamily="34" charset="-128"/>
                <a:cs typeface="Arial Unicode MS" pitchFamily="34" charset="-128"/>
              </a:rPr>
              <a:t> B12 bitaminen gehigarriak hartu behar dituzte</a:t>
            </a:r>
          </a:p>
          <a:p>
            <a:pPr algn="just">
              <a:spcAft>
                <a:spcPts val="600"/>
              </a:spcAft>
              <a:buFont typeface="Wingdings" panose="05000000000000000000" pitchFamily="2" charset="2"/>
              <a:buChar char="ü"/>
            </a:pPr>
            <a:r>
              <a:rPr lang="eu-ES" sz="2000" dirty="0">
                <a:latin typeface="Arial Unicode MS" pitchFamily="34" charset="-128"/>
                <a:ea typeface="Arial Unicode MS" pitchFamily="34" charset="-128"/>
                <a:cs typeface="Arial Unicode MS" pitchFamily="34" charset="-128"/>
              </a:rPr>
              <a:t>Ama </a:t>
            </a:r>
            <a:r>
              <a:rPr lang="eu-ES" sz="2000" dirty="0" err="1">
                <a:latin typeface="Arial Unicode MS" pitchFamily="34" charset="-128"/>
                <a:ea typeface="Arial Unicode MS" pitchFamily="34" charset="-128"/>
                <a:cs typeface="Arial Unicode MS" pitchFamily="34" charset="-128"/>
              </a:rPr>
              <a:t>beganoen</a:t>
            </a:r>
            <a:r>
              <a:rPr lang="eu-ES" sz="2000" dirty="0">
                <a:latin typeface="Arial Unicode MS" pitchFamily="34" charset="-128"/>
                <a:ea typeface="Arial Unicode MS" pitchFamily="34" charset="-128"/>
                <a:cs typeface="Arial Unicode MS" pitchFamily="34" charset="-128"/>
              </a:rPr>
              <a:t> kasuan, bularreko haurrek B12 bitaminaren  gehigarriak hartu behar dituzte</a:t>
            </a:r>
          </a:p>
          <a:p>
            <a:pPr algn="just">
              <a:spcAft>
                <a:spcPts val="600"/>
              </a:spcAft>
              <a:buFont typeface="Wingdings" panose="05000000000000000000" pitchFamily="2" charset="2"/>
              <a:buChar char="ü"/>
            </a:pPr>
            <a:endParaRPr lang="eu-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smtClean="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smtClean="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smtClean="0">
              <a:latin typeface="Arial Unicode MS" pitchFamily="34" charset="-128"/>
              <a:ea typeface="Arial Unicode MS" pitchFamily="34" charset="-128"/>
              <a:cs typeface="Arial Unicode MS" pitchFamily="34" charset="-128"/>
            </a:endParaRPr>
          </a:p>
          <a:p>
            <a:pPr algn="just">
              <a:spcAft>
                <a:spcPts val="600"/>
              </a:spcAft>
              <a:buFont typeface="Wingdings" panose="05000000000000000000" pitchFamily="2" charset="2"/>
              <a:buChar char="ü"/>
            </a:pPr>
            <a:endParaRPr lang="es-ES" sz="2000" dirty="0">
              <a:latin typeface="Arial Unicode MS" pitchFamily="34" charset="-128"/>
              <a:ea typeface="Arial Unicode MS" pitchFamily="34" charset="-128"/>
              <a:cs typeface="Arial Unicode MS" pitchFamily="34" charset="-128"/>
            </a:endParaRPr>
          </a:p>
        </p:txBody>
      </p:sp>
      <p:pic>
        <p:nvPicPr>
          <p:cNvPr id="1026" name="Picture 2" descr="Imagen relacionada">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7624" y="0"/>
            <a:ext cx="1080120" cy="13568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42494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custDataLst>
              <p:tags r:id="rId1"/>
            </p:custDataLst>
          </p:nvPr>
        </p:nvSpPr>
        <p:spPr bwMode="auto">
          <a:xfrm>
            <a:off x="827584" y="1916832"/>
            <a:ext cx="4535487" cy="144016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s-ES_tradnl" sz="2800" b="1" dirty="0" smtClean="0">
              <a:latin typeface="Arial Unicode MS" pitchFamily="34" charset="-128"/>
            </a:endParaRPr>
          </a:p>
          <a:p>
            <a:r>
              <a:rPr lang="es-ES_tradnl" sz="2800" b="1" dirty="0" smtClean="0">
                <a:latin typeface="Arial Unicode MS" pitchFamily="34" charset="-128"/>
                <a:hlinkClick r:id="rId4"/>
              </a:rPr>
              <a:t>INFAC  </a:t>
            </a:r>
            <a:r>
              <a:rPr lang="es-ES_tradnl" sz="2800" b="1" dirty="0" smtClean="0">
                <a:latin typeface="Arial Unicode MS" pitchFamily="34" charset="-128"/>
                <a:hlinkClick r:id="rId4"/>
              </a:rPr>
              <a:t>26 </a:t>
            </a:r>
            <a:r>
              <a:rPr lang="es-ES_tradnl" sz="2800" b="1" dirty="0" err="1" smtClean="0">
                <a:latin typeface="Arial Unicode MS" pitchFamily="34" charset="-128"/>
                <a:hlinkClick r:id="rId4"/>
              </a:rPr>
              <a:t>Lib</a:t>
            </a:r>
            <a:r>
              <a:rPr lang="es-ES_tradnl" sz="2800" b="1" dirty="0" smtClean="0">
                <a:latin typeface="Arial Unicode MS" pitchFamily="34" charset="-128"/>
                <a:hlinkClick r:id="rId4"/>
              </a:rPr>
              <a:t>,  </a:t>
            </a:r>
            <a:r>
              <a:rPr lang="es-ES_tradnl" sz="2800" b="1" dirty="0" smtClean="0">
                <a:latin typeface="Arial Unicode MS" pitchFamily="34" charset="-128"/>
                <a:hlinkClick r:id="rId4"/>
              </a:rPr>
              <a:t>4 </a:t>
            </a:r>
            <a:r>
              <a:rPr lang="es-ES_tradnl" sz="2800" b="1" dirty="0" err="1" smtClean="0">
                <a:latin typeface="Arial Unicode MS" pitchFamily="34" charset="-128"/>
                <a:hlinkClick r:id="rId4"/>
              </a:rPr>
              <a:t>Zk</a:t>
            </a:r>
            <a:endParaRPr lang="es-ES_tradnl" sz="2800" b="1" dirty="0" smtClean="0">
              <a:latin typeface="Arial Unicode MS" pitchFamily="34" charset="-128"/>
            </a:endParaRPr>
          </a:p>
          <a:p>
            <a:pPr>
              <a:buFontTx/>
              <a:buNone/>
            </a:pPr>
            <a:endParaRPr lang="es-ES_tradnl" sz="2800" b="1" dirty="0" smtClean="0"/>
          </a:p>
          <a:p>
            <a:endParaRPr lang="es-ES" sz="2800" b="1" dirty="0" smtClean="0"/>
          </a:p>
        </p:txBody>
      </p:sp>
      <p:sp>
        <p:nvSpPr>
          <p:cNvPr id="4" name="Rectangle 2"/>
          <p:cNvSpPr>
            <a:spLocks noGrp="1" noChangeArrowheads="1"/>
          </p:cNvSpPr>
          <p:nvPr>
            <p:ph type="title"/>
            <p:custDataLst>
              <p:tags r:id="rId2"/>
            </p:custDataLst>
          </p:nvPr>
        </p:nvSpPr>
        <p:spPr/>
        <p:txBody>
          <a:bodyPr/>
          <a:lstStyle/>
          <a:p>
            <a:r>
              <a:rPr lang="es-ES" altLang="es-ES" sz="3600" dirty="0" err="1"/>
              <a:t>Informazio</a:t>
            </a:r>
            <a:r>
              <a:rPr lang="es-ES" altLang="es-ES" sz="3600" dirty="0"/>
              <a:t> </a:t>
            </a:r>
            <a:r>
              <a:rPr lang="es-ES" altLang="es-ES" sz="3600" dirty="0" err="1"/>
              <a:t>gehiago</a:t>
            </a:r>
            <a:r>
              <a:rPr lang="es-ES" altLang="es-ES" sz="3600" dirty="0"/>
              <a:t> eta </a:t>
            </a:r>
            <a:r>
              <a:rPr lang="es-ES" altLang="es-ES" sz="3600" dirty="0" err="1"/>
              <a:t>bibliografia</a:t>
            </a:r>
            <a:r>
              <a:rPr lang="es-ES" altLang="es-ES" sz="3600" dirty="0"/>
              <a:t>…</a:t>
            </a:r>
            <a:endParaRPr lang="es-ES" sz="3600" dirty="0">
              <a:solidFill>
                <a:schemeClr val="tx2"/>
              </a:solidFill>
              <a:latin typeface="Arial Black" pitchFamily="34" charset="0"/>
            </a:endParaRPr>
          </a:p>
        </p:txBody>
      </p:sp>
    </p:spTree>
    <p:extLst>
      <p:ext uri="{BB962C8B-B14F-4D97-AF65-F5344CB8AC3E}">
        <p14:creationId xmlns:p14="http://schemas.microsoft.com/office/powerpoint/2010/main" val="24850640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16632"/>
            <a:ext cx="7859216" cy="850106"/>
          </a:xfrm>
        </p:spPr>
        <p:txBody>
          <a:bodyPr/>
          <a:lstStyle/>
          <a:p>
            <a:r>
              <a:rPr lang="es-ES" dirty="0"/>
              <a:t>BURDINAREN ESKASIA(II</a:t>
            </a:r>
            <a:r>
              <a:rPr lang="es-ES" dirty="0" smtClean="0"/>
              <a:t>)</a:t>
            </a:r>
            <a:endParaRPr lang="es-ES" dirty="0"/>
          </a:p>
        </p:txBody>
      </p:sp>
      <p:sp>
        <p:nvSpPr>
          <p:cNvPr id="3" name="2 Marcador de contenido"/>
          <p:cNvSpPr>
            <a:spLocks noGrp="1"/>
          </p:cNvSpPr>
          <p:nvPr>
            <p:ph idx="4294967295"/>
          </p:nvPr>
        </p:nvSpPr>
        <p:spPr>
          <a:xfrm>
            <a:off x="0" y="980728"/>
            <a:ext cx="9036496" cy="4464496"/>
          </a:xfrm>
        </p:spPr>
        <p:txBody>
          <a:bodyPr/>
          <a:lstStyle/>
          <a:p>
            <a:pPr algn="just"/>
            <a:r>
              <a:rPr lang="es-ES" sz="2000" dirty="0" err="1">
                <a:latin typeface="Arial" panose="020B0604020202020204" pitchFamily="34" charset="0"/>
                <a:cs typeface="Arial" panose="020B0604020202020204" pitchFamily="34" charset="0"/>
              </a:rPr>
              <a:t>Arrazoi</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nagusiak</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dira</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hilerokoan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galdutako</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odola</a:t>
            </a:r>
            <a:r>
              <a:rPr lang="es-ES" sz="2000" dirty="0">
                <a:latin typeface="Arial" panose="020B0604020202020204" pitchFamily="34" charset="0"/>
                <a:cs typeface="Arial" panose="020B0604020202020204" pitchFamily="34" charset="0"/>
              </a:rPr>
              <a:t>, menopausia izan </a:t>
            </a:r>
            <a:r>
              <a:rPr lang="es-ES" sz="2000" dirty="0" err="1">
                <a:latin typeface="Arial" panose="020B0604020202020204" pitchFamily="34" charset="0"/>
                <a:cs typeface="Arial" panose="020B0604020202020204" pitchFamily="34" charset="0"/>
              </a:rPr>
              <a:t>ez</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duten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emakumeen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kasuan</a:t>
            </a:r>
            <a:r>
              <a:rPr lang="es-ES" sz="2000" dirty="0">
                <a:latin typeface="Arial" panose="020B0604020202020204" pitchFamily="34" charset="0"/>
                <a:cs typeface="Arial" panose="020B0604020202020204" pitchFamily="34" charset="0"/>
              </a:rPr>
              <a:t>, eta </a:t>
            </a:r>
            <a:r>
              <a:rPr lang="es-ES" sz="2000" dirty="0" err="1" smtClean="0">
                <a:latin typeface="Arial" panose="020B0604020202020204" pitchFamily="34" charset="0"/>
                <a:cs typeface="Arial" panose="020B0604020202020204" pitchFamily="34" charset="0"/>
              </a:rPr>
              <a:t>digestioko</a:t>
            </a:r>
            <a:r>
              <a:rPr lang="es-ES" sz="2000" dirty="0" smtClean="0">
                <a:latin typeface="Arial" panose="020B0604020202020204" pitchFamily="34" charset="0"/>
                <a:cs typeface="Arial" panose="020B0604020202020204" pitchFamily="34" charset="0"/>
              </a:rPr>
              <a:t> </a:t>
            </a:r>
            <a:r>
              <a:rPr lang="es-ES" sz="2000" dirty="0" err="1" smtClean="0">
                <a:latin typeface="Arial" panose="020B0604020202020204" pitchFamily="34" charset="0"/>
                <a:cs typeface="Arial" panose="020B0604020202020204" pitchFamily="34" charset="0"/>
              </a:rPr>
              <a:t>odol</a:t>
            </a:r>
            <a:r>
              <a:rPr lang="es-ES" sz="2000" dirty="0" smtClean="0">
                <a:latin typeface="Arial" panose="020B0604020202020204" pitchFamily="34" charset="0"/>
                <a:cs typeface="Arial" panose="020B0604020202020204" pitchFamily="34" charset="0"/>
              </a:rPr>
              <a:t>-galera</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berriz</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gizonen</a:t>
            </a:r>
            <a:r>
              <a:rPr lang="es-ES" sz="2000" dirty="0">
                <a:latin typeface="Arial" panose="020B0604020202020204" pitchFamily="34" charset="0"/>
                <a:cs typeface="Arial" panose="020B0604020202020204" pitchFamily="34" charset="0"/>
              </a:rPr>
              <a:t> eta menopausia izan </a:t>
            </a:r>
            <a:r>
              <a:rPr lang="es-ES" sz="2000" dirty="0" err="1">
                <a:latin typeface="Arial" panose="020B0604020202020204" pitchFamily="34" charset="0"/>
                <a:cs typeface="Arial" panose="020B0604020202020204" pitchFamily="34" charset="0"/>
              </a:rPr>
              <a:t>duten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emakumeen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kasuan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Badira</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hain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ohikoak</a:t>
            </a:r>
            <a:r>
              <a:rPr lang="es-ES" sz="2000" dirty="0">
                <a:latin typeface="Arial" panose="020B0604020202020204" pitchFamily="34" charset="0"/>
                <a:cs typeface="Arial" panose="020B0604020202020204" pitchFamily="34" charset="0"/>
              </a:rPr>
              <a:t> </a:t>
            </a:r>
            <a:r>
              <a:rPr lang="es-ES" sz="2000" dirty="0" err="1" smtClean="0">
                <a:latin typeface="Arial" panose="020B0604020202020204" pitchFamily="34" charset="0"/>
                <a:cs typeface="Arial" panose="020B0604020202020204" pitchFamily="34" charset="0"/>
              </a:rPr>
              <a:t>ez</a:t>
            </a:r>
            <a:r>
              <a:rPr lang="es-ES" sz="2000" dirty="0" smtClean="0">
                <a:latin typeface="Arial" panose="020B0604020202020204" pitchFamily="34" charset="0"/>
                <a:cs typeface="Arial" panose="020B0604020202020204" pitchFamily="34" charset="0"/>
              </a:rPr>
              <a:t> </a:t>
            </a:r>
            <a:r>
              <a:rPr lang="es-ES" sz="2000" dirty="0" err="1" smtClean="0">
                <a:latin typeface="Arial" panose="020B0604020202020204" pitchFamily="34" charset="0"/>
                <a:cs typeface="Arial" panose="020B0604020202020204" pitchFamily="34" charset="0"/>
              </a:rPr>
              <a:t>diren</a:t>
            </a:r>
            <a:r>
              <a:rPr lang="es-ES" sz="2000" dirty="0" smtClean="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beste</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kausa</a:t>
            </a:r>
            <a:r>
              <a:rPr lang="es-ES" sz="2000" dirty="0">
                <a:latin typeface="Arial" panose="020B0604020202020204" pitchFamily="34" charset="0"/>
                <a:cs typeface="Arial" panose="020B0604020202020204" pitchFamily="34" charset="0"/>
              </a:rPr>
              <a:t> </a:t>
            </a:r>
            <a:r>
              <a:rPr lang="es-ES" sz="2000" dirty="0" err="1" smtClean="0">
                <a:latin typeface="Arial" panose="020B0604020202020204" pitchFamily="34" charset="0"/>
                <a:cs typeface="Arial" panose="020B0604020202020204" pitchFamily="34" charset="0"/>
              </a:rPr>
              <a:t>batzuk</a:t>
            </a:r>
            <a:r>
              <a:rPr lang="es-ES" sz="2000" dirty="0" smtClean="0">
                <a:latin typeface="Arial" panose="020B0604020202020204" pitchFamily="34" charset="0"/>
                <a:cs typeface="Arial" panose="020B0604020202020204" pitchFamily="34" charset="0"/>
              </a:rPr>
              <a:t>:</a:t>
            </a:r>
            <a:endParaRPr lang="es-ES" sz="2000" dirty="0">
              <a:latin typeface="Arial" panose="020B0604020202020204" pitchFamily="34" charset="0"/>
              <a:cs typeface="Arial" panose="020B0604020202020204" pitchFamily="34" charset="0"/>
            </a:endParaRPr>
          </a:p>
          <a:p>
            <a:pPr algn="just"/>
            <a:endParaRPr lang="es-ES" dirty="0"/>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8150" y="2276872"/>
            <a:ext cx="8267700" cy="3067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53849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6648"/>
            <a:ext cx="8229600" cy="1143000"/>
          </a:xfrm>
        </p:spPr>
        <p:txBody>
          <a:bodyPr/>
          <a:lstStyle/>
          <a:p>
            <a:r>
              <a:rPr lang="es-ES" dirty="0"/>
              <a:t>BURDINAREN </a:t>
            </a:r>
            <a:r>
              <a:rPr lang="es-ES" dirty="0" smtClean="0"/>
              <a:t>ESKASIA (</a:t>
            </a:r>
            <a:r>
              <a:rPr lang="es-ES" dirty="0"/>
              <a:t>III</a:t>
            </a:r>
            <a:r>
              <a:rPr lang="es-ES" dirty="0" smtClean="0"/>
              <a:t>)</a:t>
            </a:r>
            <a:endParaRPr lang="es-ES" dirty="0"/>
          </a:p>
        </p:txBody>
      </p:sp>
      <p:sp>
        <p:nvSpPr>
          <p:cNvPr id="3" name="2 Marcador de contenido"/>
          <p:cNvSpPr>
            <a:spLocks noGrp="1"/>
          </p:cNvSpPr>
          <p:nvPr>
            <p:ph idx="4294967295"/>
          </p:nvPr>
        </p:nvSpPr>
        <p:spPr>
          <a:xfrm>
            <a:off x="426185" y="908720"/>
            <a:ext cx="8712968" cy="4248472"/>
          </a:xfrm>
        </p:spPr>
        <p:txBody>
          <a:bodyPr/>
          <a:lstStyle/>
          <a:p>
            <a:pPr algn="just"/>
            <a:r>
              <a:rPr lang="es-ES" sz="1800" dirty="0" err="1" smtClean="0">
                <a:latin typeface="Arial" panose="020B0604020202020204" pitchFamily="34" charset="0"/>
                <a:cs typeface="Arial" panose="020B0604020202020204" pitchFamily="34" charset="0"/>
              </a:rPr>
              <a:t>Dena</a:t>
            </a:r>
            <a:r>
              <a:rPr lang="es-ES" sz="1800" dirty="0" smtClean="0">
                <a:latin typeface="Arial" panose="020B0604020202020204" pitchFamily="34" charset="0"/>
                <a:cs typeface="Arial" panose="020B0604020202020204" pitchFamily="34" charset="0"/>
              </a:rPr>
              <a:t> </a:t>
            </a:r>
            <a:r>
              <a:rPr lang="es-ES" sz="1800" dirty="0">
                <a:latin typeface="Arial" panose="020B0604020202020204" pitchFamily="34" charset="0"/>
                <a:cs typeface="Arial" panose="020B0604020202020204" pitchFamily="34" charset="0"/>
              </a:rPr>
              <a:t>dela, </a:t>
            </a:r>
            <a:r>
              <a:rPr lang="es-ES" sz="1800" dirty="0" err="1">
                <a:latin typeface="Arial" panose="020B0604020202020204" pitchFamily="34" charset="0"/>
                <a:cs typeface="Arial" panose="020B0604020202020204" pitchFamily="34" charset="0"/>
              </a:rPr>
              <a:t>gaixo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bakoitzaren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kasuan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jatorria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ikertu</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behar</a:t>
            </a:r>
            <a:r>
              <a:rPr lang="es-ES" sz="1800" dirty="0">
                <a:latin typeface="Arial" panose="020B0604020202020204" pitchFamily="34" charset="0"/>
                <a:cs typeface="Arial" panose="020B0604020202020204" pitchFamily="34" charset="0"/>
              </a:rPr>
              <a:t> da, </a:t>
            </a:r>
            <a:r>
              <a:rPr lang="es-ES" sz="1800" dirty="0" err="1">
                <a:latin typeface="Arial" panose="020B0604020202020204" pitchFamily="34" charset="0"/>
                <a:cs typeface="Arial" panose="020B0604020202020204" pitchFamily="34" charset="0"/>
              </a:rPr>
              <a:t>gizonen</a:t>
            </a:r>
            <a:r>
              <a:rPr lang="es-ES" sz="1800" dirty="0">
                <a:latin typeface="Arial" panose="020B0604020202020204" pitchFamily="34" charset="0"/>
                <a:cs typeface="Arial" panose="020B0604020202020204" pitchFamily="34" charset="0"/>
              </a:rPr>
              <a:t> eta menopausia izan </a:t>
            </a:r>
            <a:r>
              <a:rPr lang="es-ES" sz="1800" dirty="0" err="1">
                <a:latin typeface="Arial" panose="020B0604020202020204" pitchFamily="34" charset="0"/>
                <a:cs typeface="Arial" panose="020B0604020202020204" pitchFamily="34" charset="0"/>
              </a:rPr>
              <a:t>duten</a:t>
            </a:r>
            <a:r>
              <a:rPr lang="es-ES" sz="1800" dirty="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emakumeen</a:t>
            </a:r>
            <a:r>
              <a:rPr lang="es-ES" sz="1800" dirty="0" smtClean="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kasuan</a:t>
            </a:r>
            <a:r>
              <a:rPr lang="es-ES" sz="1800" dirty="0" smtClean="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bereziki</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Gaixo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guztiek</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burdina-gehigarriak</a:t>
            </a:r>
            <a:r>
              <a:rPr lang="es-ES" sz="1800" dirty="0">
                <a:latin typeface="Arial" panose="020B0604020202020204" pitchFamily="34" charset="0"/>
                <a:cs typeface="Arial" panose="020B0604020202020204" pitchFamily="34" charset="0"/>
              </a:rPr>
              <a:t> jaso </a:t>
            </a:r>
            <a:r>
              <a:rPr lang="es-ES" sz="1800" dirty="0" err="1">
                <a:latin typeface="Arial" panose="020B0604020202020204" pitchFamily="34" charset="0"/>
                <a:cs typeface="Arial" panose="020B0604020202020204" pitchFamily="34" charset="0"/>
              </a:rPr>
              <a:t>behar</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dituzte</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parametro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hematologikoak</a:t>
            </a:r>
            <a:r>
              <a:rPr lang="es-ES" sz="1800" dirty="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lehengoratzeko</a:t>
            </a:r>
            <a:r>
              <a:rPr lang="es-ES" sz="1800" dirty="0" smtClean="0">
                <a:latin typeface="Arial" panose="020B0604020202020204" pitchFamily="34" charset="0"/>
                <a:cs typeface="Arial" panose="020B0604020202020204" pitchFamily="34" charset="0"/>
              </a:rPr>
              <a:t> </a:t>
            </a:r>
            <a:r>
              <a:rPr lang="es-ES" sz="1800" dirty="0">
                <a:latin typeface="Arial" panose="020B0604020202020204" pitchFamily="34" charset="0"/>
                <a:cs typeface="Arial" panose="020B0604020202020204" pitchFamily="34" charset="0"/>
              </a:rPr>
              <a:t>eta </a:t>
            </a:r>
            <a:r>
              <a:rPr lang="es-ES" sz="1800" dirty="0" err="1">
                <a:latin typeface="Arial" panose="020B0604020202020204" pitchFamily="34" charset="0"/>
                <a:cs typeface="Arial" panose="020B0604020202020204" pitchFamily="34" charset="0"/>
              </a:rPr>
              <a:t>gorputzeko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erreserbak</a:t>
            </a:r>
            <a:r>
              <a:rPr lang="es-ES" sz="1800" dirty="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berritzeko</a:t>
            </a:r>
            <a:r>
              <a:rPr lang="es-ES" sz="1800" dirty="0" smtClean="0">
                <a:latin typeface="Arial" panose="020B0604020202020204" pitchFamily="34" charset="0"/>
                <a:cs typeface="Arial" panose="020B0604020202020204" pitchFamily="34" charset="0"/>
              </a:rPr>
              <a:t>.</a:t>
            </a:r>
          </a:p>
          <a:p>
            <a:pPr algn="just"/>
            <a:endParaRPr lang="es-ES" sz="1800" dirty="0" smtClean="0">
              <a:latin typeface="Arial" panose="020B0604020202020204" pitchFamily="34" charset="0"/>
              <a:cs typeface="Arial" panose="020B0604020202020204" pitchFamily="34" charset="0"/>
            </a:endParaRPr>
          </a:p>
          <a:p>
            <a:pPr algn="just"/>
            <a:r>
              <a:rPr lang="es-ES" sz="1800" dirty="0" err="1" smtClean="0">
                <a:latin typeface="Arial" panose="020B0604020202020204" pitchFamily="34" charset="0"/>
                <a:cs typeface="Arial" panose="020B0604020202020204" pitchFamily="34" charset="0"/>
              </a:rPr>
              <a:t>Arrazoi</a:t>
            </a:r>
            <a:r>
              <a:rPr lang="es-ES" sz="1800" dirty="0" smtClean="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nagusia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konpontzen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bada</a:t>
            </a:r>
            <a:r>
              <a:rPr lang="es-ES" sz="1800" dirty="0">
                <a:latin typeface="Arial" panose="020B0604020202020204" pitchFamily="34" charset="0"/>
                <a:cs typeface="Arial" panose="020B0604020202020204" pitchFamily="34" charset="0"/>
              </a:rPr>
              <a:t> eta </a:t>
            </a:r>
            <a:r>
              <a:rPr lang="es-ES" sz="1800" dirty="0" err="1">
                <a:latin typeface="Arial" panose="020B0604020202020204" pitchFamily="34" charset="0"/>
                <a:cs typeface="Arial" panose="020B0604020202020204" pitchFamily="34" charset="0"/>
              </a:rPr>
              <a:t>burdina-gehigarriekin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tratamendu</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egokia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egiten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bada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Hb</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mailak</a:t>
            </a:r>
            <a:r>
              <a:rPr lang="es-ES" sz="1800" dirty="0">
                <a:latin typeface="Arial" panose="020B0604020202020204" pitchFamily="34" charset="0"/>
                <a:cs typeface="Arial" panose="020B0604020202020204" pitchFamily="34" charset="0"/>
              </a:rPr>
              <a:t> </a:t>
            </a:r>
            <a:r>
              <a:rPr lang="es-ES" sz="1800" dirty="0" smtClean="0">
                <a:latin typeface="Arial" panose="020B0604020202020204" pitchFamily="34" charset="0"/>
                <a:cs typeface="Arial" panose="020B0604020202020204" pitchFamily="34" charset="0"/>
              </a:rPr>
              <a:t>6-8 astera </a:t>
            </a:r>
            <a:r>
              <a:rPr lang="es-ES" sz="1800" dirty="0" err="1">
                <a:latin typeface="Arial" panose="020B0604020202020204" pitchFamily="34" charset="0"/>
                <a:cs typeface="Arial" panose="020B0604020202020204" pitchFamily="34" charset="0"/>
              </a:rPr>
              <a:t>normalizatuko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dira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Ahotik</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hartzeko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burdina-tratamendua</a:t>
            </a:r>
            <a:r>
              <a:rPr lang="es-ES" sz="1800" dirty="0">
                <a:latin typeface="Arial" panose="020B0604020202020204" pitchFamily="34" charset="0"/>
                <a:cs typeface="Arial" panose="020B0604020202020204" pitchFamily="34" charset="0"/>
              </a:rPr>
              <a:t> 3-6 </a:t>
            </a:r>
            <a:r>
              <a:rPr lang="es-ES" sz="1800" dirty="0" err="1">
                <a:latin typeface="Arial" panose="020B0604020202020204" pitchFamily="34" charset="0"/>
                <a:cs typeface="Arial" panose="020B0604020202020204" pitchFamily="34" charset="0"/>
              </a:rPr>
              <a:t>hilabetez</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mantendu</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behar</a:t>
            </a:r>
            <a:r>
              <a:rPr lang="es-ES" sz="1800" dirty="0">
                <a:latin typeface="Arial" panose="020B0604020202020204" pitchFamily="34" charset="0"/>
                <a:cs typeface="Arial" panose="020B0604020202020204" pitchFamily="34" charset="0"/>
              </a:rPr>
              <a:t> da, </a:t>
            </a:r>
            <a:r>
              <a:rPr lang="es-ES" sz="1800" dirty="0" err="1">
                <a:latin typeface="Arial" panose="020B0604020202020204" pitchFamily="34" charset="0"/>
                <a:cs typeface="Arial" panose="020B0604020202020204" pitchFamily="34" charset="0"/>
              </a:rPr>
              <a:t>Hb</a:t>
            </a:r>
            <a:r>
              <a:rPr lang="es-ES" sz="1800" dirty="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zifrak</a:t>
            </a:r>
            <a:r>
              <a:rPr lang="es-ES" sz="1800" dirty="0" smtClean="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normalizatzen</a:t>
            </a:r>
            <a:r>
              <a:rPr lang="es-ES" sz="1800" dirty="0" smtClean="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direnetik</a:t>
            </a:r>
            <a:r>
              <a:rPr lang="es-ES" sz="1800" dirty="0" smtClean="0">
                <a:latin typeface="Arial" panose="020B0604020202020204" pitchFamily="34" charset="0"/>
                <a:cs typeface="Arial" panose="020B0604020202020204" pitchFamily="34" charset="0"/>
              </a:rPr>
              <a:t>.</a:t>
            </a:r>
          </a:p>
          <a:p>
            <a:pPr algn="just"/>
            <a:endParaRPr lang="es-ES" sz="1800" dirty="0" smtClean="0">
              <a:latin typeface="Arial" panose="020B0604020202020204" pitchFamily="34" charset="0"/>
              <a:cs typeface="Arial" panose="020B0604020202020204" pitchFamily="34" charset="0"/>
            </a:endParaRPr>
          </a:p>
          <a:p>
            <a:pPr algn="just"/>
            <a:r>
              <a:rPr lang="es-ES" sz="1800" dirty="0" err="1">
                <a:latin typeface="Arial" panose="020B0604020202020204" pitchFamily="34" charset="0"/>
                <a:cs typeface="Arial" panose="020B0604020202020204" pitchFamily="34" charset="0"/>
              </a:rPr>
              <a:t>Gomendatzen</a:t>
            </a:r>
            <a:r>
              <a:rPr lang="es-ES" sz="1800" dirty="0">
                <a:latin typeface="Arial" panose="020B0604020202020204" pitchFamily="34" charset="0"/>
                <a:cs typeface="Arial" panose="020B0604020202020204" pitchFamily="34" charset="0"/>
              </a:rPr>
              <a:t> da hemograma </a:t>
            </a:r>
            <a:r>
              <a:rPr lang="es-ES" sz="1800" dirty="0" err="1">
                <a:latin typeface="Arial" panose="020B0604020202020204" pitchFamily="34" charset="0"/>
                <a:cs typeface="Arial" panose="020B0604020202020204" pitchFamily="34" charset="0"/>
              </a:rPr>
              <a:t>bat</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egitea</a:t>
            </a:r>
            <a:r>
              <a:rPr lang="es-ES" sz="1800" dirty="0">
                <a:latin typeface="Arial" panose="020B0604020202020204" pitchFamily="34" charset="0"/>
                <a:cs typeface="Arial" panose="020B0604020202020204" pitchFamily="34" charset="0"/>
              </a:rPr>
              <a:t> hilero, eta </a:t>
            </a:r>
            <a:r>
              <a:rPr lang="es-ES" sz="1800" dirty="0" err="1">
                <a:latin typeface="Arial" panose="020B0604020202020204" pitchFamily="34" charset="0"/>
                <a:cs typeface="Arial" panose="020B0604020202020204" pitchFamily="34" charset="0"/>
              </a:rPr>
              <a:t>beste</a:t>
            </a:r>
            <a:r>
              <a:rPr lang="es-ES" sz="1800" dirty="0">
                <a:latin typeface="Arial" panose="020B0604020202020204" pitchFamily="34" charset="0"/>
                <a:cs typeface="Arial" panose="020B0604020202020204" pitchFamily="34" charset="0"/>
              </a:rPr>
              <a:t> hemograma </a:t>
            </a:r>
            <a:r>
              <a:rPr lang="es-ES" sz="1800" dirty="0" err="1">
                <a:latin typeface="Arial" panose="020B0604020202020204" pitchFamily="34" charset="0"/>
                <a:cs typeface="Arial" panose="020B0604020202020204" pitchFamily="34" charset="0"/>
              </a:rPr>
              <a:t>bat</a:t>
            </a:r>
            <a:r>
              <a:rPr lang="es-ES" sz="1800" dirty="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tratamendua</a:t>
            </a:r>
            <a:r>
              <a:rPr lang="es-ES" sz="1800" dirty="0" smtClean="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amaitu</a:t>
            </a:r>
            <a:r>
              <a:rPr lang="es-ES" sz="1800" dirty="0" smtClean="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baino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lehen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Alabaina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tratamenduari</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erantzuten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ez</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zaionean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beste</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arrazoi</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batzuetan</a:t>
            </a:r>
            <a:r>
              <a:rPr lang="es-ES" sz="1800" dirty="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pentsatu</a:t>
            </a:r>
            <a:r>
              <a:rPr lang="es-ES" sz="1800" dirty="0" smtClean="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beharko</a:t>
            </a:r>
            <a:r>
              <a:rPr lang="es-ES" sz="1800" dirty="0" smtClean="0">
                <a:latin typeface="Arial" panose="020B0604020202020204" pitchFamily="34" charset="0"/>
                <a:cs typeface="Arial" panose="020B0604020202020204" pitchFamily="34" charset="0"/>
              </a:rPr>
              <a:t> </a:t>
            </a:r>
            <a:r>
              <a:rPr lang="es-ES" sz="1800" dirty="0">
                <a:latin typeface="Arial" panose="020B0604020202020204" pitchFamily="34" charset="0"/>
                <a:cs typeface="Arial" panose="020B0604020202020204" pitchFamily="34" charset="0"/>
              </a:rPr>
              <a:t>da: terapia </a:t>
            </a:r>
            <a:r>
              <a:rPr lang="es-ES" sz="1800" dirty="0" err="1">
                <a:latin typeface="Arial" panose="020B0604020202020204" pitchFamily="34" charset="0"/>
                <a:cs typeface="Arial" panose="020B0604020202020204" pitchFamily="34" charset="0"/>
              </a:rPr>
              <a:t>ez</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betetzea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gaizki</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xurgatzea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balantze</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negatiboa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xurgatzen</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dena</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baino</a:t>
            </a:r>
            <a:r>
              <a:rPr lang="es-ES" sz="1800" dirty="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gehiago</a:t>
            </a:r>
            <a:r>
              <a:rPr lang="es-ES" sz="1800" dirty="0" smtClean="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galtzen</a:t>
            </a:r>
            <a:r>
              <a:rPr lang="es-ES" sz="1800" dirty="0" smtClean="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delako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edo</a:t>
            </a:r>
            <a:r>
              <a:rPr lang="es-ES" sz="1800" dirty="0">
                <a:latin typeface="Arial" panose="020B0604020202020204" pitchFamily="34" charset="0"/>
                <a:cs typeface="Arial" panose="020B0604020202020204" pitchFamily="34" charset="0"/>
              </a:rPr>
              <a:t> </a:t>
            </a:r>
            <a:r>
              <a:rPr lang="es-ES" sz="1800" dirty="0" err="1">
                <a:latin typeface="Arial" panose="020B0604020202020204" pitchFamily="34" charset="0"/>
                <a:cs typeface="Arial" panose="020B0604020202020204" pitchFamily="34" charset="0"/>
              </a:rPr>
              <a:t>okerreko</a:t>
            </a:r>
            <a:r>
              <a:rPr lang="es-ES" sz="1800" dirty="0">
                <a:latin typeface="Arial" panose="020B0604020202020204" pitchFamily="34" charset="0"/>
                <a:cs typeface="Arial" panose="020B0604020202020204" pitchFamily="34" charset="0"/>
              </a:rPr>
              <a:t> </a:t>
            </a:r>
            <a:r>
              <a:rPr lang="es-ES" sz="1800" dirty="0" err="1" smtClean="0">
                <a:latin typeface="Arial" panose="020B0604020202020204" pitchFamily="34" charset="0"/>
                <a:cs typeface="Arial" panose="020B0604020202020204" pitchFamily="34" charset="0"/>
              </a:rPr>
              <a:t>diagnostikoa</a:t>
            </a:r>
            <a:r>
              <a:rPr lang="es-ES" sz="1800" dirty="0" smtClean="0">
                <a:latin typeface="Arial" panose="020B0604020202020204" pitchFamily="34" charset="0"/>
                <a:cs typeface="Arial" panose="020B0604020202020204" pitchFamily="34" charset="0"/>
              </a:rPr>
              <a:t>.</a:t>
            </a:r>
            <a:endParaRPr lang="es-ES" sz="1800" dirty="0">
              <a:latin typeface="Arial" panose="020B0604020202020204" pitchFamily="34" charset="0"/>
              <a:cs typeface="Arial" panose="020B0604020202020204" pitchFamily="34" charset="0"/>
            </a:endParaRPr>
          </a:p>
          <a:p>
            <a:pPr algn="just"/>
            <a:endParaRPr lang="es-E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8087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t>AHOTIK HARTZEKO BURDINA-GEHIGARRIAK</a:t>
            </a:r>
          </a:p>
        </p:txBody>
      </p:sp>
      <p:sp>
        <p:nvSpPr>
          <p:cNvPr id="3" name="2 Marcador de contenido"/>
          <p:cNvSpPr>
            <a:spLocks noGrp="1"/>
          </p:cNvSpPr>
          <p:nvPr>
            <p:ph idx="4294967295"/>
          </p:nvPr>
        </p:nvSpPr>
        <p:spPr>
          <a:xfrm>
            <a:off x="323528" y="1484784"/>
            <a:ext cx="8640960" cy="3960440"/>
          </a:xfrm>
        </p:spPr>
        <p:txBody>
          <a:bodyPr/>
          <a:lstStyle/>
          <a:p>
            <a:pPr algn="just"/>
            <a:r>
              <a:rPr lang="es-ES" sz="2000" dirty="0">
                <a:latin typeface="Arial Unicode MS" pitchFamily="34" charset="-128"/>
              </a:rPr>
              <a:t>Anemia </a:t>
            </a:r>
            <a:r>
              <a:rPr lang="es-ES" sz="2000" dirty="0" err="1">
                <a:latin typeface="Arial Unicode MS" pitchFamily="34" charset="-128"/>
              </a:rPr>
              <a:t>ferropenikoaz</a:t>
            </a:r>
            <a:r>
              <a:rPr lang="es-ES" sz="2000" dirty="0">
                <a:latin typeface="Arial Unicode MS" pitchFamily="34" charset="-128"/>
              </a:rPr>
              <a:t> </a:t>
            </a:r>
            <a:r>
              <a:rPr lang="es-ES" sz="2000" dirty="0" err="1">
                <a:latin typeface="Arial Unicode MS" pitchFamily="34" charset="-128"/>
              </a:rPr>
              <a:t>gain</a:t>
            </a:r>
            <a:r>
              <a:rPr lang="es-ES" sz="2000" dirty="0">
                <a:latin typeface="Arial Unicode MS" pitchFamily="34" charset="-128"/>
              </a:rPr>
              <a:t> </a:t>
            </a:r>
            <a:r>
              <a:rPr lang="es-ES" sz="2000" dirty="0" err="1">
                <a:latin typeface="Arial Unicode MS" pitchFamily="34" charset="-128"/>
              </a:rPr>
              <a:t>beste</a:t>
            </a:r>
            <a:r>
              <a:rPr lang="es-ES" sz="2000" dirty="0">
                <a:latin typeface="Arial Unicode MS" pitchFamily="34" charset="-128"/>
              </a:rPr>
              <a:t> </a:t>
            </a:r>
            <a:r>
              <a:rPr lang="es-ES" sz="2000" dirty="0" err="1">
                <a:latin typeface="Arial Unicode MS" pitchFamily="34" charset="-128"/>
              </a:rPr>
              <a:t>erikortasunik</a:t>
            </a:r>
            <a:r>
              <a:rPr lang="es-ES" sz="2000" dirty="0">
                <a:latin typeface="Arial Unicode MS" pitchFamily="34" charset="-128"/>
              </a:rPr>
              <a:t> </a:t>
            </a:r>
            <a:r>
              <a:rPr lang="es-ES" sz="2000" dirty="0" err="1">
                <a:latin typeface="Arial Unicode MS" pitchFamily="34" charset="-128"/>
              </a:rPr>
              <a:t>ez</a:t>
            </a:r>
            <a:r>
              <a:rPr lang="es-ES" sz="2000" dirty="0">
                <a:latin typeface="Arial Unicode MS" pitchFamily="34" charset="-128"/>
              </a:rPr>
              <a:t> </a:t>
            </a:r>
            <a:r>
              <a:rPr lang="es-ES" sz="2000" dirty="0" err="1">
                <a:latin typeface="Arial Unicode MS" pitchFamily="34" charset="-128"/>
              </a:rPr>
              <a:t>duten</a:t>
            </a:r>
            <a:r>
              <a:rPr lang="es-ES" sz="2000" dirty="0">
                <a:latin typeface="Arial Unicode MS" pitchFamily="34" charset="-128"/>
              </a:rPr>
              <a:t> </a:t>
            </a:r>
            <a:r>
              <a:rPr lang="es-ES" sz="2000" dirty="0" err="1">
                <a:latin typeface="Arial Unicode MS" pitchFamily="34" charset="-128"/>
              </a:rPr>
              <a:t>gaixoei</a:t>
            </a:r>
            <a:r>
              <a:rPr lang="es-ES" sz="2000" dirty="0">
                <a:latin typeface="Arial Unicode MS" pitchFamily="34" charset="-128"/>
              </a:rPr>
              <a:t>, </a:t>
            </a:r>
            <a:r>
              <a:rPr lang="es-ES" sz="2000" dirty="0" err="1">
                <a:latin typeface="Arial Unicode MS" pitchFamily="34" charset="-128"/>
              </a:rPr>
              <a:t>ahotik</a:t>
            </a:r>
            <a:r>
              <a:rPr lang="es-ES" sz="2000" dirty="0">
                <a:latin typeface="Arial Unicode MS" pitchFamily="34" charset="-128"/>
              </a:rPr>
              <a:t> </a:t>
            </a:r>
            <a:r>
              <a:rPr lang="es-ES" sz="2000" dirty="0" err="1">
                <a:latin typeface="Arial Unicode MS" pitchFamily="34" charset="-128"/>
              </a:rPr>
              <a:t>hartzeko</a:t>
            </a:r>
            <a:r>
              <a:rPr lang="es-ES" sz="2000" dirty="0">
                <a:latin typeface="Arial Unicode MS" pitchFamily="34" charset="-128"/>
              </a:rPr>
              <a:t> </a:t>
            </a:r>
            <a:r>
              <a:rPr lang="es-ES" sz="2000" dirty="0" err="1">
                <a:latin typeface="Arial Unicode MS" pitchFamily="34" charset="-128"/>
              </a:rPr>
              <a:t>burdina-gehigarriak</a:t>
            </a:r>
            <a:r>
              <a:rPr lang="es-ES" sz="2000" dirty="0">
                <a:latin typeface="Arial Unicode MS" pitchFamily="34" charset="-128"/>
              </a:rPr>
              <a:t> </a:t>
            </a:r>
            <a:r>
              <a:rPr lang="es-ES" sz="2000" dirty="0" err="1" smtClean="0">
                <a:latin typeface="Arial Unicode MS" pitchFamily="34" charset="-128"/>
              </a:rPr>
              <a:t>ematen</a:t>
            </a:r>
            <a:r>
              <a:rPr lang="es-ES" sz="2000" dirty="0" smtClean="0">
                <a:latin typeface="Arial Unicode MS" pitchFamily="34" charset="-128"/>
              </a:rPr>
              <a:t> </a:t>
            </a:r>
            <a:r>
              <a:rPr lang="es-ES" sz="2000" dirty="0" err="1" smtClean="0">
                <a:latin typeface="Arial Unicode MS" pitchFamily="34" charset="-128"/>
              </a:rPr>
              <a:t>zaizkie</a:t>
            </a:r>
            <a:r>
              <a:rPr lang="es-ES" sz="2000" dirty="0">
                <a:latin typeface="Arial Unicode MS" pitchFamily="34" charset="-128"/>
              </a:rPr>
              <a:t>. </a:t>
            </a:r>
            <a:r>
              <a:rPr lang="es-ES" sz="2000" dirty="0" err="1">
                <a:latin typeface="Arial Unicode MS" pitchFamily="34" charset="-128"/>
              </a:rPr>
              <a:t>Haatik</a:t>
            </a:r>
            <a:r>
              <a:rPr lang="es-ES" sz="2000" dirty="0">
                <a:latin typeface="Arial Unicode MS" pitchFamily="34" charset="-128"/>
              </a:rPr>
              <a:t>, </a:t>
            </a:r>
            <a:r>
              <a:rPr lang="es-ES" sz="2000" dirty="0" err="1">
                <a:latin typeface="Arial Unicode MS" pitchFamily="34" charset="-128"/>
              </a:rPr>
              <a:t>zenbait</a:t>
            </a:r>
            <a:r>
              <a:rPr lang="es-ES" sz="2000" dirty="0">
                <a:latin typeface="Arial Unicode MS" pitchFamily="34" charset="-128"/>
              </a:rPr>
              <a:t> </a:t>
            </a:r>
            <a:r>
              <a:rPr lang="es-ES" sz="2000" dirty="0" err="1">
                <a:latin typeface="Arial Unicode MS" pitchFamily="34" charset="-128"/>
              </a:rPr>
              <a:t>kasutan</a:t>
            </a:r>
            <a:r>
              <a:rPr lang="es-ES" sz="2000" dirty="0">
                <a:latin typeface="Arial Unicode MS" pitchFamily="34" charset="-128"/>
              </a:rPr>
              <a:t>, </a:t>
            </a:r>
            <a:r>
              <a:rPr lang="es-ES" sz="2000" dirty="0" err="1">
                <a:latin typeface="Arial Unicode MS" pitchFamily="34" charset="-128"/>
              </a:rPr>
              <a:t>burdina</a:t>
            </a:r>
            <a:r>
              <a:rPr lang="es-ES" sz="2000" dirty="0">
                <a:latin typeface="Arial Unicode MS" pitchFamily="34" charset="-128"/>
              </a:rPr>
              <a:t> </a:t>
            </a:r>
            <a:r>
              <a:rPr lang="es-ES" sz="2000" dirty="0" err="1">
                <a:latin typeface="Arial Unicode MS" pitchFamily="34" charset="-128"/>
              </a:rPr>
              <a:t>bide</a:t>
            </a:r>
            <a:r>
              <a:rPr lang="es-ES" sz="2000" dirty="0">
                <a:latin typeface="Arial Unicode MS" pitchFamily="34" charset="-128"/>
              </a:rPr>
              <a:t> </a:t>
            </a:r>
            <a:r>
              <a:rPr lang="es-ES" sz="2000" dirty="0" err="1">
                <a:latin typeface="Arial Unicode MS" pitchFamily="34" charset="-128"/>
              </a:rPr>
              <a:t>parenteraletik</a:t>
            </a:r>
            <a:r>
              <a:rPr lang="es-ES" sz="2000" dirty="0">
                <a:latin typeface="Arial Unicode MS" pitchFamily="34" charset="-128"/>
              </a:rPr>
              <a:t> </a:t>
            </a:r>
            <a:r>
              <a:rPr lang="es-ES" sz="2000" dirty="0" err="1" smtClean="0">
                <a:latin typeface="Arial Unicode MS" pitchFamily="34" charset="-128"/>
              </a:rPr>
              <a:t>eman</a:t>
            </a:r>
            <a:r>
              <a:rPr lang="es-ES" sz="2000" dirty="0" smtClean="0">
                <a:latin typeface="Arial Unicode MS" pitchFamily="34" charset="-128"/>
              </a:rPr>
              <a:t> </a:t>
            </a:r>
            <a:r>
              <a:rPr lang="es-ES" sz="2000" dirty="0" err="1" smtClean="0">
                <a:latin typeface="Arial Unicode MS" pitchFamily="34" charset="-128"/>
              </a:rPr>
              <a:t>beharko</a:t>
            </a:r>
            <a:r>
              <a:rPr lang="es-ES" sz="2000" dirty="0" smtClean="0">
                <a:latin typeface="Arial Unicode MS" pitchFamily="34" charset="-128"/>
              </a:rPr>
              <a:t> </a:t>
            </a:r>
            <a:r>
              <a:rPr lang="es-ES" sz="2000" dirty="0">
                <a:latin typeface="Arial Unicode MS" pitchFamily="34" charset="-128"/>
              </a:rPr>
              <a:t>da, </a:t>
            </a:r>
            <a:r>
              <a:rPr lang="es-ES" sz="2000" dirty="0" err="1">
                <a:latin typeface="Arial Unicode MS" pitchFamily="34" charset="-128"/>
              </a:rPr>
              <a:t>ahotik</a:t>
            </a:r>
            <a:r>
              <a:rPr lang="es-ES" sz="2000" dirty="0">
                <a:latin typeface="Arial Unicode MS" pitchFamily="34" charset="-128"/>
              </a:rPr>
              <a:t> </a:t>
            </a:r>
            <a:r>
              <a:rPr lang="es-ES" sz="2000" dirty="0" err="1">
                <a:latin typeface="Arial Unicode MS" pitchFamily="34" charset="-128"/>
              </a:rPr>
              <a:t>ez</a:t>
            </a:r>
            <a:r>
              <a:rPr lang="es-ES" sz="2000" dirty="0">
                <a:latin typeface="Arial Unicode MS" pitchFamily="34" charset="-128"/>
              </a:rPr>
              <a:t> </a:t>
            </a:r>
            <a:r>
              <a:rPr lang="es-ES" sz="2000" dirty="0" err="1">
                <a:latin typeface="Arial Unicode MS" pitchFamily="34" charset="-128"/>
              </a:rPr>
              <a:t>delako</a:t>
            </a:r>
            <a:r>
              <a:rPr lang="es-ES" sz="2000" dirty="0">
                <a:latin typeface="Arial Unicode MS" pitchFamily="34" charset="-128"/>
              </a:rPr>
              <a:t> </a:t>
            </a:r>
            <a:r>
              <a:rPr lang="es-ES" sz="2000" dirty="0" err="1">
                <a:latin typeface="Arial Unicode MS" pitchFamily="34" charset="-128"/>
              </a:rPr>
              <a:t>toleratzen</a:t>
            </a:r>
            <a:r>
              <a:rPr lang="es-ES" sz="2000" dirty="0">
                <a:latin typeface="Arial Unicode MS" pitchFamily="34" charset="-128"/>
              </a:rPr>
              <a:t> </a:t>
            </a:r>
            <a:r>
              <a:rPr lang="es-ES" sz="2000" dirty="0" err="1">
                <a:latin typeface="Arial Unicode MS" pitchFamily="34" charset="-128"/>
              </a:rPr>
              <a:t>edo</a:t>
            </a:r>
            <a:r>
              <a:rPr lang="es-ES" sz="2000" dirty="0">
                <a:latin typeface="Arial Unicode MS" pitchFamily="34" charset="-128"/>
              </a:rPr>
              <a:t> </a:t>
            </a:r>
            <a:r>
              <a:rPr lang="es-ES" sz="2000" dirty="0" err="1">
                <a:latin typeface="Arial Unicode MS" pitchFamily="34" charset="-128"/>
              </a:rPr>
              <a:t>ez</a:t>
            </a:r>
            <a:r>
              <a:rPr lang="es-ES" sz="2000" dirty="0">
                <a:latin typeface="Arial Unicode MS" pitchFamily="34" charset="-128"/>
              </a:rPr>
              <a:t> </a:t>
            </a:r>
            <a:r>
              <a:rPr lang="es-ES" sz="2000" dirty="0" err="1">
                <a:latin typeface="Arial Unicode MS" pitchFamily="34" charset="-128"/>
              </a:rPr>
              <a:t>delako</a:t>
            </a:r>
            <a:r>
              <a:rPr lang="es-ES" sz="2000" dirty="0">
                <a:latin typeface="Arial Unicode MS" pitchFamily="34" charset="-128"/>
              </a:rPr>
              <a:t> </a:t>
            </a:r>
            <a:r>
              <a:rPr lang="es-ES" sz="2000" dirty="0" err="1" smtClean="0">
                <a:latin typeface="Arial Unicode MS" pitchFamily="34" charset="-128"/>
              </a:rPr>
              <a:t>eraginkorra</a:t>
            </a:r>
            <a:r>
              <a:rPr lang="es-ES" sz="2000" dirty="0" smtClean="0">
                <a:latin typeface="Arial Unicode MS" pitchFamily="34" charset="-128"/>
              </a:rPr>
              <a:t>.</a:t>
            </a:r>
          </a:p>
          <a:p>
            <a:pPr algn="just"/>
            <a:endParaRPr lang="es-ES" sz="2000" dirty="0">
              <a:latin typeface="Arial Unicode MS" pitchFamily="34" charset="-128"/>
            </a:endParaRPr>
          </a:p>
          <a:p>
            <a:pPr algn="just"/>
            <a:r>
              <a:rPr lang="es-ES" sz="2000" dirty="0" err="1">
                <a:latin typeface="Arial Unicode MS" pitchFamily="34" charset="-128"/>
              </a:rPr>
              <a:t>Dosia</a:t>
            </a:r>
            <a:r>
              <a:rPr lang="es-ES" sz="2000" dirty="0">
                <a:latin typeface="Arial Unicode MS" pitchFamily="34" charset="-128"/>
              </a:rPr>
              <a:t> </a:t>
            </a:r>
            <a:r>
              <a:rPr lang="es-ES" sz="2000" dirty="0" err="1">
                <a:latin typeface="Arial Unicode MS" pitchFamily="34" charset="-128"/>
              </a:rPr>
              <a:t>aldagai</a:t>
            </a:r>
            <a:r>
              <a:rPr lang="es-ES" sz="2000" dirty="0">
                <a:latin typeface="Arial Unicode MS" pitchFamily="34" charset="-128"/>
              </a:rPr>
              <a:t> </a:t>
            </a:r>
            <a:r>
              <a:rPr lang="es-ES" sz="2000" dirty="0" err="1">
                <a:latin typeface="Arial Unicode MS" pitchFamily="34" charset="-128"/>
              </a:rPr>
              <a:t>hauen</a:t>
            </a:r>
            <a:r>
              <a:rPr lang="es-ES" sz="2000" dirty="0">
                <a:latin typeface="Arial Unicode MS" pitchFamily="34" charset="-128"/>
              </a:rPr>
              <a:t> </a:t>
            </a:r>
            <a:r>
              <a:rPr lang="es-ES" sz="2000" dirty="0" err="1">
                <a:latin typeface="Arial Unicode MS" pitchFamily="34" charset="-128"/>
              </a:rPr>
              <a:t>araberakoa</a:t>
            </a:r>
            <a:r>
              <a:rPr lang="es-ES" sz="2000" dirty="0">
                <a:latin typeface="Arial Unicode MS" pitchFamily="34" charset="-128"/>
              </a:rPr>
              <a:t> </a:t>
            </a:r>
            <a:r>
              <a:rPr lang="es-ES" sz="2000" dirty="0" err="1">
                <a:latin typeface="Arial Unicode MS" pitchFamily="34" charset="-128"/>
              </a:rPr>
              <a:t>izango</a:t>
            </a:r>
            <a:r>
              <a:rPr lang="es-ES" sz="2000" dirty="0">
                <a:latin typeface="Arial Unicode MS" pitchFamily="34" charset="-128"/>
              </a:rPr>
              <a:t> da: </a:t>
            </a:r>
            <a:r>
              <a:rPr lang="es-ES" sz="2000" dirty="0" err="1">
                <a:latin typeface="Arial Unicode MS" pitchFamily="34" charset="-128"/>
              </a:rPr>
              <a:t>gaixoaren</a:t>
            </a:r>
            <a:r>
              <a:rPr lang="es-ES" sz="2000" dirty="0">
                <a:latin typeface="Arial Unicode MS" pitchFamily="34" charset="-128"/>
              </a:rPr>
              <a:t> </a:t>
            </a:r>
            <a:r>
              <a:rPr lang="es-ES" sz="2000" dirty="0" err="1">
                <a:latin typeface="Arial Unicode MS" pitchFamily="34" charset="-128"/>
              </a:rPr>
              <a:t>adina</a:t>
            </a:r>
            <a:r>
              <a:rPr lang="es-ES" sz="2000" dirty="0">
                <a:latin typeface="Arial Unicode MS" pitchFamily="34" charset="-128"/>
              </a:rPr>
              <a:t>, </a:t>
            </a:r>
            <a:r>
              <a:rPr lang="es-ES" sz="2000" dirty="0" err="1" smtClean="0">
                <a:latin typeface="Arial Unicode MS" pitchFamily="34" charset="-128"/>
              </a:rPr>
              <a:t>balioetsitako</a:t>
            </a:r>
            <a:r>
              <a:rPr lang="es-ES" sz="2000" dirty="0" smtClean="0">
                <a:latin typeface="Arial Unicode MS" pitchFamily="34" charset="-128"/>
              </a:rPr>
              <a:t> </a:t>
            </a:r>
            <a:r>
              <a:rPr lang="es-ES" sz="2000" dirty="0" err="1" smtClean="0">
                <a:latin typeface="Arial Unicode MS" pitchFamily="34" charset="-128"/>
              </a:rPr>
              <a:t>burdina-eskasia</a:t>
            </a:r>
            <a:r>
              <a:rPr lang="es-ES" sz="2000" dirty="0">
                <a:latin typeface="Arial Unicode MS" pitchFamily="34" charset="-128"/>
              </a:rPr>
              <a:t>, </a:t>
            </a:r>
            <a:r>
              <a:rPr lang="es-ES" sz="2000" dirty="0" err="1">
                <a:latin typeface="Arial Unicode MS" pitchFamily="34" charset="-128"/>
              </a:rPr>
              <a:t>eskasia</a:t>
            </a:r>
            <a:r>
              <a:rPr lang="es-ES" sz="2000" dirty="0">
                <a:latin typeface="Arial Unicode MS" pitchFamily="34" charset="-128"/>
              </a:rPr>
              <a:t> </a:t>
            </a:r>
            <a:r>
              <a:rPr lang="es-ES" sz="2000" dirty="0" err="1">
                <a:latin typeface="Arial Unicode MS" pitchFamily="34" charset="-128"/>
              </a:rPr>
              <a:t>hori</a:t>
            </a:r>
            <a:r>
              <a:rPr lang="es-ES" sz="2000" dirty="0">
                <a:latin typeface="Arial Unicode MS" pitchFamily="34" charset="-128"/>
              </a:rPr>
              <a:t> </a:t>
            </a:r>
            <a:r>
              <a:rPr lang="es-ES" sz="2000" dirty="0" err="1">
                <a:latin typeface="Arial Unicode MS" pitchFamily="34" charset="-128"/>
              </a:rPr>
              <a:t>zenbateko</a:t>
            </a:r>
            <a:r>
              <a:rPr lang="es-ES" sz="2000" dirty="0">
                <a:latin typeface="Arial Unicode MS" pitchFamily="34" charset="-128"/>
              </a:rPr>
              <a:t> </a:t>
            </a:r>
            <a:r>
              <a:rPr lang="es-ES" sz="2000" dirty="0" err="1">
                <a:latin typeface="Arial Unicode MS" pitchFamily="34" charset="-128"/>
              </a:rPr>
              <a:t>azkartasunarekin</a:t>
            </a:r>
            <a:r>
              <a:rPr lang="es-ES" sz="2000" dirty="0">
                <a:latin typeface="Arial Unicode MS" pitchFamily="34" charset="-128"/>
              </a:rPr>
              <a:t> </a:t>
            </a:r>
            <a:r>
              <a:rPr lang="es-ES" sz="2000" dirty="0" err="1" smtClean="0">
                <a:latin typeface="Arial Unicode MS" pitchFamily="34" charset="-128"/>
              </a:rPr>
              <a:t>zuzendu</a:t>
            </a:r>
            <a:r>
              <a:rPr lang="es-ES" sz="2000" dirty="0" smtClean="0">
                <a:latin typeface="Arial Unicode MS" pitchFamily="34" charset="-128"/>
              </a:rPr>
              <a:t> </a:t>
            </a:r>
            <a:r>
              <a:rPr lang="es-ES" sz="2000" dirty="0" err="1" smtClean="0">
                <a:latin typeface="Arial Unicode MS" pitchFamily="34" charset="-128"/>
              </a:rPr>
              <a:t>behar</a:t>
            </a:r>
            <a:r>
              <a:rPr lang="es-ES" sz="2000" dirty="0" smtClean="0">
                <a:latin typeface="Arial Unicode MS" pitchFamily="34" charset="-128"/>
              </a:rPr>
              <a:t> </a:t>
            </a:r>
            <a:r>
              <a:rPr lang="es-ES" sz="2000" dirty="0">
                <a:latin typeface="Arial Unicode MS" pitchFamily="34" charset="-128"/>
              </a:rPr>
              <a:t>den eta </a:t>
            </a:r>
            <a:r>
              <a:rPr lang="es-ES" sz="2000" dirty="0" err="1">
                <a:latin typeface="Arial Unicode MS" pitchFamily="34" charset="-128"/>
              </a:rPr>
              <a:t>eduki</a:t>
            </a:r>
            <a:r>
              <a:rPr lang="es-ES" sz="2000" dirty="0">
                <a:latin typeface="Arial Unicode MS" pitchFamily="34" charset="-128"/>
              </a:rPr>
              <a:t> </a:t>
            </a:r>
            <a:r>
              <a:rPr lang="es-ES" sz="2000" dirty="0" err="1">
                <a:latin typeface="Arial Unicode MS" pitchFamily="34" charset="-128"/>
              </a:rPr>
              <a:t>ditzakeen</a:t>
            </a:r>
            <a:r>
              <a:rPr lang="es-ES" sz="2000" dirty="0">
                <a:latin typeface="Arial Unicode MS" pitchFamily="34" charset="-128"/>
              </a:rPr>
              <a:t> </a:t>
            </a:r>
            <a:r>
              <a:rPr lang="es-ES" sz="2000" dirty="0" err="1">
                <a:latin typeface="Arial Unicode MS" pitchFamily="34" charset="-128"/>
              </a:rPr>
              <a:t>kontrako</a:t>
            </a:r>
            <a:r>
              <a:rPr lang="es-ES" sz="2000" dirty="0">
                <a:latin typeface="Arial Unicode MS" pitchFamily="34" charset="-128"/>
              </a:rPr>
              <a:t> </a:t>
            </a:r>
            <a:r>
              <a:rPr lang="es-ES" sz="2000" dirty="0" err="1">
                <a:latin typeface="Arial Unicode MS" pitchFamily="34" charset="-128"/>
              </a:rPr>
              <a:t>ondorioak</a:t>
            </a:r>
            <a:r>
              <a:rPr lang="es-ES" sz="2000" dirty="0" smtClean="0">
                <a:latin typeface="Arial Unicode MS" pitchFamily="34" charset="-128"/>
              </a:rPr>
              <a:t>.</a:t>
            </a:r>
          </a:p>
          <a:p>
            <a:pPr algn="just"/>
            <a:endParaRPr lang="es-ES" sz="2000" dirty="0">
              <a:latin typeface="Arial Unicode MS" pitchFamily="34" charset="-128"/>
            </a:endParaRPr>
          </a:p>
          <a:p>
            <a:pPr algn="just"/>
            <a:r>
              <a:rPr lang="es-ES" sz="2000" dirty="0">
                <a:latin typeface="Arial Unicode MS" pitchFamily="34" charset="-128"/>
              </a:rPr>
              <a:t>AF </a:t>
            </a:r>
            <a:r>
              <a:rPr lang="es-ES" sz="2000" dirty="0" err="1" smtClean="0">
                <a:latin typeface="Arial Unicode MS" pitchFamily="34" charset="-128"/>
              </a:rPr>
              <a:t>duten</a:t>
            </a:r>
            <a:r>
              <a:rPr lang="es-ES" sz="2000" dirty="0" smtClean="0">
                <a:latin typeface="Arial Unicode MS" pitchFamily="34" charset="-128"/>
              </a:rPr>
              <a:t> </a:t>
            </a:r>
            <a:r>
              <a:rPr lang="es-ES" sz="2000" dirty="0" err="1" smtClean="0">
                <a:latin typeface="Arial Unicode MS" pitchFamily="34" charset="-128"/>
              </a:rPr>
              <a:t>helduentzat</a:t>
            </a:r>
            <a:r>
              <a:rPr lang="es-ES" sz="2000" dirty="0" smtClean="0">
                <a:latin typeface="Arial Unicode MS" pitchFamily="34" charset="-128"/>
              </a:rPr>
              <a:t> </a:t>
            </a:r>
            <a:r>
              <a:rPr lang="es-ES" sz="2000" dirty="0" err="1">
                <a:latin typeface="Arial Unicode MS" pitchFamily="34" charset="-128"/>
              </a:rPr>
              <a:t>oinarrizko</a:t>
            </a:r>
            <a:r>
              <a:rPr lang="es-ES" sz="2000" dirty="0">
                <a:latin typeface="Arial Unicode MS" pitchFamily="34" charset="-128"/>
              </a:rPr>
              <a:t> </a:t>
            </a:r>
            <a:r>
              <a:rPr lang="es-ES" sz="2000" dirty="0" err="1">
                <a:latin typeface="Arial Unicode MS" pitchFamily="34" charset="-128"/>
              </a:rPr>
              <a:t>burdinako</a:t>
            </a:r>
            <a:r>
              <a:rPr lang="es-ES" sz="2000" dirty="0">
                <a:latin typeface="Arial Unicode MS" pitchFamily="34" charset="-128"/>
              </a:rPr>
              <a:t> </a:t>
            </a:r>
            <a:r>
              <a:rPr lang="es-ES" sz="2000" dirty="0" err="1">
                <a:latin typeface="Arial Unicode MS" pitchFamily="34" charset="-128"/>
              </a:rPr>
              <a:t>gomendatutako</a:t>
            </a:r>
            <a:r>
              <a:rPr lang="es-ES" sz="2000" dirty="0">
                <a:latin typeface="Arial Unicode MS" pitchFamily="34" charset="-128"/>
              </a:rPr>
              <a:t> </a:t>
            </a:r>
            <a:r>
              <a:rPr lang="es-ES" sz="2000" dirty="0" err="1">
                <a:latin typeface="Arial Unicode MS" pitchFamily="34" charset="-128"/>
              </a:rPr>
              <a:t>dosia</a:t>
            </a:r>
            <a:r>
              <a:rPr lang="es-ES" sz="2000" dirty="0">
                <a:latin typeface="Arial Unicode MS" pitchFamily="34" charset="-128"/>
              </a:rPr>
              <a:t> 100-200 </a:t>
            </a:r>
            <a:r>
              <a:rPr lang="es-ES" sz="2000" dirty="0" smtClean="0">
                <a:latin typeface="Arial Unicode MS" pitchFamily="34" charset="-128"/>
              </a:rPr>
              <a:t>mg/ </a:t>
            </a:r>
            <a:r>
              <a:rPr lang="es-ES" sz="2000" dirty="0" err="1" smtClean="0">
                <a:latin typeface="Arial Unicode MS" pitchFamily="34" charset="-128"/>
              </a:rPr>
              <a:t>eguna</a:t>
            </a:r>
            <a:r>
              <a:rPr lang="es-ES" sz="2000" dirty="0" smtClean="0">
                <a:latin typeface="Arial Unicode MS" pitchFamily="34" charset="-128"/>
              </a:rPr>
              <a:t> da, </a:t>
            </a:r>
            <a:r>
              <a:rPr lang="es-ES" sz="2000" dirty="0">
                <a:latin typeface="Arial Unicode MS" pitchFamily="34" charset="-128"/>
              </a:rPr>
              <a:t>eta </a:t>
            </a:r>
            <a:r>
              <a:rPr lang="es-ES" sz="2000" dirty="0" err="1">
                <a:latin typeface="Arial Unicode MS" pitchFamily="34" charset="-128"/>
              </a:rPr>
              <a:t>haurrentzat</a:t>
            </a:r>
            <a:r>
              <a:rPr lang="es-ES" sz="2000" dirty="0">
                <a:latin typeface="Arial Unicode MS" pitchFamily="34" charset="-128"/>
              </a:rPr>
              <a:t>, </a:t>
            </a:r>
            <a:r>
              <a:rPr lang="es-ES" sz="2000" dirty="0" err="1">
                <a:latin typeface="Arial Unicode MS" pitchFamily="34" charset="-128"/>
              </a:rPr>
              <a:t>berriz</a:t>
            </a:r>
            <a:r>
              <a:rPr lang="es-ES" sz="2000" dirty="0">
                <a:latin typeface="Arial Unicode MS" pitchFamily="34" charset="-128"/>
              </a:rPr>
              <a:t>, 3-6 </a:t>
            </a:r>
            <a:r>
              <a:rPr lang="es-ES" sz="2000" dirty="0" smtClean="0">
                <a:latin typeface="Arial Unicode MS" pitchFamily="34" charset="-128"/>
              </a:rPr>
              <a:t>mg/kg/</a:t>
            </a:r>
            <a:r>
              <a:rPr lang="es-ES" sz="2000" dirty="0" err="1" smtClean="0">
                <a:latin typeface="Arial Unicode MS" pitchFamily="34" charset="-128"/>
              </a:rPr>
              <a:t>eguna</a:t>
            </a:r>
            <a:r>
              <a:rPr lang="es-ES" sz="2000" dirty="0" smtClean="0">
                <a:latin typeface="Arial Unicode MS" pitchFamily="34" charset="-128"/>
              </a:rPr>
              <a:t>.</a:t>
            </a:r>
            <a:endParaRPr lang="es-ES" sz="2000" dirty="0">
              <a:latin typeface="Arial Unicode MS" pitchFamily="34" charset="-128"/>
            </a:endParaRPr>
          </a:p>
        </p:txBody>
      </p:sp>
    </p:spTree>
    <p:extLst>
      <p:ext uri="{BB962C8B-B14F-4D97-AF65-F5344CB8AC3E}">
        <p14:creationId xmlns:p14="http://schemas.microsoft.com/office/powerpoint/2010/main" val="2717057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51520" y="116632"/>
            <a:ext cx="8784976" cy="994122"/>
          </a:xfrm>
        </p:spPr>
        <p:txBody>
          <a:bodyPr/>
          <a:lstStyle/>
          <a:p>
            <a:r>
              <a:rPr lang="es-ES" dirty="0" err="1" smtClean="0"/>
              <a:t>Badago</a:t>
            </a:r>
            <a:r>
              <a:rPr lang="es-ES" dirty="0" smtClean="0"/>
              <a:t> </a:t>
            </a:r>
            <a:r>
              <a:rPr lang="es-ES" dirty="0" err="1" smtClean="0"/>
              <a:t>desberdintasunik</a:t>
            </a:r>
            <a:r>
              <a:rPr lang="es-ES" dirty="0" smtClean="0"/>
              <a:t> </a:t>
            </a:r>
            <a:br>
              <a:rPr lang="es-ES" dirty="0" smtClean="0"/>
            </a:br>
            <a:r>
              <a:rPr lang="es-ES" dirty="0" err="1" smtClean="0"/>
              <a:t>burdina-gatzen</a:t>
            </a:r>
            <a:r>
              <a:rPr lang="es-ES" dirty="0" smtClean="0"/>
              <a:t> </a:t>
            </a:r>
            <a:r>
              <a:rPr lang="es-ES" dirty="0" err="1" smtClean="0"/>
              <a:t>artean</a:t>
            </a:r>
            <a:r>
              <a:rPr lang="es-ES" dirty="0" smtClean="0"/>
              <a:t>? (I)</a:t>
            </a:r>
            <a:endParaRPr lang="es-ES" dirty="0">
              <a:solidFill>
                <a:schemeClr val="tx2"/>
              </a:solidFill>
              <a:latin typeface="Arial Black" pitchFamily="34" charset="0"/>
            </a:endParaRPr>
          </a:p>
        </p:txBody>
      </p:sp>
      <p:sp>
        <p:nvSpPr>
          <p:cNvPr id="19459" name="Rectangle 3"/>
          <p:cNvSpPr>
            <a:spLocks noGrp="1" noChangeArrowheads="1"/>
          </p:cNvSpPr>
          <p:nvPr>
            <p:ph idx="4294967295"/>
          </p:nvPr>
        </p:nvSpPr>
        <p:spPr bwMode="auto">
          <a:xfrm>
            <a:off x="179512" y="1412776"/>
            <a:ext cx="8640960" cy="36004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es-ES" sz="2000" dirty="0" err="1">
                <a:latin typeface="Arial" panose="020B0604020202020204" pitchFamily="34" charset="0"/>
                <a:cs typeface="Arial" panose="020B0604020202020204" pitchFamily="34" charset="0"/>
              </a:rPr>
              <a:t>Ahotik</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hartzeko</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burdina-gehigarriak</a:t>
            </a:r>
            <a:r>
              <a:rPr lang="es-ES" sz="2000" dirty="0">
                <a:latin typeface="Arial" panose="020B0604020202020204" pitchFamily="34" charset="0"/>
                <a:cs typeface="Arial" panose="020B0604020202020204" pitchFamily="34" charset="0"/>
              </a:rPr>
              <a:t> </a:t>
            </a:r>
            <a:r>
              <a:rPr lang="es-ES" sz="2000" dirty="0" err="1" smtClean="0">
                <a:latin typeface="Arial" panose="020B0604020202020204" pitchFamily="34" charset="0"/>
                <a:cs typeface="Arial" panose="020B0604020202020204" pitchFamily="34" charset="0"/>
              </a:rPr>
              <a:t>orokorrean</a:t>
            </a:r>
            <a:r>
              <a:rPr lang="es-ES" sz="2000" dirty="0" smtClean="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gatz</a:t>
            </a:r>
            <a:r>
              <a:rPr lang="es-ES" sz="2000" dirty="0">
                <a:latin typeface="Arial" panose="020B0604020202020204" pitchFamily="34" charset="0"/>
                <a:cs typeface="Arial" panose="020B0604020202020204" pitchFamily="34" charset="0"/>
              </a:rPr>
              <a:t> ferroso </a:t>
            </a:r>
            <a:r>
              <a:rPr lang="es-ES" sz="2000" dirty="0" err="1">
                <a:latin typeface="Arial" panose="020B0604020202020204" pitchFamily="34" charset="0"/>
                <a:cs typeface="Arial" panose="020B0604020202020204" pitchFamily="34" charset="0"/>
              </a:rPr>
              <a:t>moduan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ematen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dira</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gatz</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ferrikoak</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baino</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hobeto</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xurgatzen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direlako</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Praktikan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gatz</a:t>
            </a:r>
            <a:r>
              <a:rPr lang="es-ES" sz="2000" dirty="0">
                <a:latin typeface="Arial" panose="020B0604020202020204" pitchFamily="34" charset="0"/>
                <a:cs typeface="Arial" panose="020B0604020202020204" pitchFamily="34" charset="0"/>
              </a:rPr>
              <a:t> ferroso </a:t>
            </a:r>
            <a:r>
              <a:rPr lang="es-ES" sz="2000" dirty="0" err="1">
                <a:latin typeface="Arial" panose="020B0604020202020204" pitchFamily="34" charset="0"/>
                <a:cs typeface="Arial" panose="020B0604020202020204" pitchFamily="34" charset="0"/>
              </a:rPr>
              <a:t>guztiek</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antzeko</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eraginkortasuna</a:t>
            </a:r>
            <a:r>
              <a:rPr lang="es-ES" sz="2000" dirty="0">
                <a:latin typeface="Arial" panose="020B0604020202020204" pitchFamily="34" charset="0"/>
                <a:cs typeface="Arial" panose="020B0604020202020204" pitchFamily="34" charset="0"/>
              </a:rPr>
              <a:t> </a:t>
            </a:r>
            <a:r>
              <a:rPr lang="es-ES" sz="2000" dirty="0" err="1" smtClean="0">
                <a:latin typeface="Arial" panose="020B0604020202020204" pitchFamily="34" charset="0"/>
                <a:cs typeface="Arial" panose="020B0604020202020204" pitchFamily="34" charset="0"/>
              </a:rPr>
              <a:t>dute</a:t>
            </a:r>
            <a:r>
              <a:rPr lang="es-ES" sz="2000" dirty="0" smtClean="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Burdina-prestakin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guztien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eraginkortasun</a:t>
            </a:r>
            <a:r>
              <a:rPr lang="es-ES" sz="2000" dirty="0">
                <a:latin typeface="Arial" panose="020B0604020202020204" pitchFamily="34" charset="0"/>
                <a:cs typeface="Arial" panose="020B0604020202020204" pitchFamily="34" charset="0"/>
              </a:rPr>
              <a:t> eta </a:t>
            </a:r>
            <a:r>
              <a:rPr lang="es-ES" sz="2000" dirty="0" err="1">
                <a:latin typeface="Arial" panose="020B0604020202020204" pitchFamily="34" charset="0"/>
                <a:cs typeface="Arial" panose="020B0604020202020204" pitchFamily="34" charset="0"/>
              </a:rPr>
              <a:t>tolerantzia</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gastrointestinala</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dosi</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bakoitzean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ematen</a:t>
            </a:r>
            <a:r>
              <a:rPr lang="es-ES" sz="2000" dirty="0">
                <a:latin typeface="Arial" panose="020B0604020202020204" pitchFamily="34" charset="0"/>
                <a:cs typeface="Arial" panose="020B0604020202020204" pitchFamily="34" charset="0"/>
              </a:rPr>
              <a:t> den </a:t>
            </a:r>
            <a:r>
              <a:rPr lang="es-ES" sz="2000" dirty="0" err="1">
                <a:latin typeface="Arial" panose="020B0604020202020204" pitchFamily="34" charset="0"/>
                <a:cs typeface="Arial" panose="020B0604020202020204" pitchFamily="34" charset="0"/>
              </a:rPr>
              <a:t>oinarrizko</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burdinaren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kopuruaren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araberakoa</a:t>
            </a:r>
            <a:r>
              <a:rPr lang="es-ES" sz="2000" dirty="0">
                <a:latin typeface="Arial" panose="020B0604020202020204" pitchFamily="34" charset="0"/>
                <a:cs typeface="Arial" panose="020B0604020202020204" pitchFamily="34" charset="0"/>
              </a:rPr>
              <a:t> da.</a:t>
            </a:r>
          </a:p>
          <a:p>
            <a:pPr algn="just"/>
            <a:endParaRPr lang="es-ES" sz="2000" dirty="0" smtClean="0">
              <a:latin typeface="Arial" panose="020B0604020202020204" pitchFamily="34" charset="0"/>
              <a:cs typeface="Arial" panose="020B0604020202020204" pitchFamily="34" charset="0"/>
            </a:endParaRPr>
          </a:p>
          <a:p>
            <a:pPr algn="just"/>
            <a:r>
              <a:rPr lang="es-ES" sz="2000" dirty="0" err="1" smtClean="0">
                <a:latin typeface="Arial" panose="020B0604020202020204" pitchFamily="34" charset="0"/>
                <a:cs typeface="Arial" panose="020B0604020202020204" pitchFamily="34" charset="0"/>
              </a:rPr>
              <a:t>Formulazio</a:t>
            </a:r>
            <a:r>
              <a:rPr lang="es-ES" sz="2000" dirty="0" smtClean="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gastroiraunkorrak</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ez</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dira</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gomendagarriak</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ezta</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geroratuta</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askatzen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direnak</a:t>
            </a:r>
            <a:r>
              <a:rPr lang="es-ES" sz="2000" dirty="0">
                <a:latin typeface="Arial" panose="020B0604020202020204" pitchFamily="34" charset="0"/>
                <a:cs typeface="Arial" panose="020B0604020202020204" pitchFamily="34" charset="0"/>
              </a:rPr>
              <a:t> ere, </a:t>
            </a:r>
            <a:r>
              <a:rPr lang="es-ES" sz="2000" dirty="0" err="1">
                <a:latin typeface="Arial" panose="020B0604020202020204" pitchFamily="34" charset="0"/>
                <a:cs typeface="Arial" panose="020B0604020202020204" pitchFamily="34" charset="0"/>
              </a:rPr>
              <a:t>burdina</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heste-traktutik</a:t>
            </a:r>
            <a:r>
              <a:rPr lang="es-ES" sz="2000" dirty="0">
                <a:latin typeface="Arial" panose="020B0604020202020204" pitchFamily="34" charset="0"/>
                <a:cs typeface="Arial" panose="020B0604020202020204" pitchFamily="34" charset="0"/>
              </a:rPr>
              <a:t> oso </a:t>
            </a:r>
            <a:r>
              <a:rPr lang="es-ES" sz="2000" dirty="0" err="1">
                <a:latin typeface="Arial" panose="020B0604020202020204" pitchFamily="34" charset="0"/>
                <a:cs typeface="Arial" panose="020B0604020202020204" pitchFamily="34" charset="0"/>
              </a:rPr>
              <a:t>urrun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askatzen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dutelako</a:t>
            </a:r>
            <a:r>
              <a:rPr lang="es-ES" sz="2000" dirty="0">
                <a:latin typeface="Arial" panose="020B0604020202020204" pitchFamily="34" charset="0"/>
                <a:cs typeface="Arial" panose="020B0604020202020204" pitchFamily="34" charset="0"/>
              </a:rPr>
              <a:t> eta </a:t>
            </a:r>
            <a:r>
              <a:rPr lang="es-ES" sz="2000" dirty="0" err="1">
                <a:latin typeface="Arial" panose="020B0604020202020204" pitchFamily="34" charset="0"/>
                <a:cs typeface="Arial" panose="020B0604020202020204" pitchFamily="34" charset="0"/>
              </a:rPr>
              <a:t>haren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xurgapena</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murrizten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delako</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Gainera</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eragiten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duten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narritaduragatik</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beherakoa</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eragin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dezakete</a:t>
            </a:r>
            <a:r>
              <a:rPr lang="es-ES" sz="2000" dirty="0">
                <a:latin typeface="Arial" panose="020B0604020202020204" pitchFamily="34" charset="0"/>
                <a:cs typeface="Arial" panose="020B0604020202020204" pitchFamily="34" charset="0"/>
              </a:rPr>
              <a:t>, eta, </a:t>
            </a:r>
            <a:r>
              <a:rPr lang="es-ES" sz="2000" dirty="0" err="1">
                <a:latin typeface="Arial" panose="020B0604020202020204" pitchFamily="34" charset="0"/>
                <a:cs typeface="Arial" panose="020B0604020202020204" pitchFamily="34" charset="0"/>
              </a:rPr>
              <a:t>batzuetan</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gorozkietan</a:t>
            </a:r>
            <a:r>
              <a:rPr lang="es-ES" sz="2000" dirty="0">
                <a:latin typeface="Arial" panose="020B0604020202020204" pitchFamily="34" charset="0"/>
                <a:cs typeface="Arial" panose="020B0604020202020204" pitchFamily="34" charset="0"/>
              </a:rPr>
              <a:t> ere </a:t>
            </a:r>
            <a:r>
              <a:rPr lang="es-ES" sz="2000" dirty="0" err="1">
                <a:latin typeface="Arial" panose="020B0604020202020204" pitchFamily="34" charset="0"/>
                <a:cs typeface="Arial" panose="020B0604020202020204" pitchFamily="34" charset="0"/>
              </a:rPr>
              <a:t>osorik</a:t>
            </a:r>
            <a:r>
              <a:rPr lang="es-ES" sz="2000" dirty="0">
                <a:latin typeface="Arial" panose="020B0604020202020204" pitchFamily="34" charset="0"/>
                <a:cs typeface="Arial" panose="020B0604020202020204" pitchFamily="34" charset="0"/>
              </a:rPr>
              <a:t> </a:t>
            </a:r>
            <a:r>
              <a:rPr lang="es-ES" sz="2000" dirty="0" err="1">
                <a:latin typeface="Arial" panose="020B0604020202020204" pitchFamily="34" charset="0"/>
                <a:cs typeface="Arial" panose="020B0604020202020204" pitchFamily="34" charset="0"/>
              </a:rPr>
              <a:t>iraitz</a:t>
            </a:r>
            <a:r>
              <a:rPr lang="es-ES" sz="2000" dirty="0">
                <a:latin typeface="Arial" panose="020B0604020202020204" pitchFamily="34" charset="0"/>
                <a:cs typeface="Arial" panose="020B0604020202020204" pitchFamily="34" charset="0"/>
              </a:rPr>
              <a:t> </a:t>
            </a:r>
            <a:r>
              <a:rPr lang="es-ES" sz="2000" dirty="0" err="1" smtClean="0">
                <a:latin typeface="Arial" panose="020B0604020202020204" pitchFamily="34" charset="0"/>
                <a:cs typeface="Arial" panose="020B0604020202020204" pitchFamily="34" charset="0"/>
              </a:rPr>
              <a:t>daitezke</a:t>
            </a:r>
            <a:r>
              <a:rPr lang="es-ES" sz="2000" dirty="0" smtClean="0">
                <a:latin typeface="Arial" panose="020B0604020202020204" pitchFamily="34" charset="0"/>
                <a:cs typeface="Arial" panose="020B0604020202020204" pitchFamily="34" charset="0"/>
              </a:rPr>
              <a:t>.</a:t>
            </a:r>
            <a:endParaRPr lang="es-E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58766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44624"/>
            <a:ext cx="8229600" cy="1143000"/>
          </a:xfrm>
        </p:spPr>
        <p:txBody>
          <a:bodyPr/>
          <a:lstStyle/>
          <a:p>
            <a:r>
              <a:rPr lang="es-ES" dirty="0" err="1">
                <a:solidFill>
                  <a:srgbClr val="4BACC6"/>
                </a:solidFill>
              </a:rPr>
              <a:t>Badago</a:t>
            </a:r>
            <a:r>
              <a:rPr lang="es-ES" dirty="0">
                <a:solidFill>
                  <a:srgbClr val="4BACC6"/>
                </a:solidFill>
              </a:rPr>
              <a:t> </a:t>
            </a:r>
            <a:r>
              <a:rPr lang="es-ES" dirty="0" err="1">
                <a:solidFill>
                  <a:srgbClr val="4BACC6"/>
                </a:solidFill>
              </a:rPr>
              <a:t>desberdintasunik</a:t>
            </a:r>
            <a:r>
              <a:rPr lang="es-ES" dirty="0">
                <a:solidFill>
                  <a:srgbClr val="4BACC6"/>
                </a:solidFill>
              </a:rPr>
              <a:t> </a:t>
            </a:r>
            <a:br>
              <a:rPr lang="es-ES" dirty="0">
                <a:solidFill>
                  <a:srgbClr val="4BACC6"/>
                </a:solidFill>
              </a:rPr>
            </a:br>
            <a:r>
              <a:rPr lang="es-ES" dirty="0" err="1">
                <a:solidFill>
                  <a:srgbClr val="4BACC6"/>
                </a:solidFill>
              </a:rPr>
              <a:t>burdina-gatzen</a:t>
            </a:r>
            <a:r>
              <a:rPr lang="es-ES" dirty="0">
                <a:solidFill>
                  <a:srgbClr val="4BACC6"/>
                </a:solidFill>
              </a:rPr>
              <a:t> </a:t>
            </a:r>
            <a:r>
              <a:rPr lang="es-ES" dirty="0" err="1">
                <a:solidFill>
                  <a:srgbClr val="4BACC6"/>
                </a:solidFill>
              </a:rPr>
              <a:t>artean</a:t>
            </a:r>
            <a:r>
              <a:rPr lang="es-ES" dirty="0">
                <a:solidFill>
                  <a:srgbClr val="4BACC6"/>
                </a:solidFill>
              </a:rPr>
              <a:t>? (</a:t>
            </a:r>
            <a:r>
              <a:rPr lang="es-ES" dirty="0" smtClean="0">
                <a:solidFill>
                  <a:srgbClr val="4BACC6"/>
                </a:solidFill>
              </a:rPr>
              <a:t>II)</a:t>
            </a:r>
            <a:endParaRPr lang="es-ES" dirty="0"/>
          </a:p>
        </p:txBody>
      </p:sp>
      <p:pic>
        <p:nvPicPr>
          <p:cNvPr id="2058" name="Picture 10"/>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bwMode="auto">
          <a:xfrm>
            <a:off x="2123728" y="1124744"/>
            <a:ext cx="4896544" cy="44730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703172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52536" y="44624"/>
            <a:ext cx="9577064" cy="1115616"/>
          </a:xfrm>
        </p:spPr>
        <p:txBody>
          <a:bodyPr/>
          <a:lstStyle/>
          <a:p>
            <a:r>
              <a:rPr lang="es-ES" sz="3000" dirty="0" err="1" smtClean="0"/>
              <a:t>Nola</a:t>
            </a:r>
            <a:r>
              <a:rPr lang="es-ES" sz="3000" dirty="0" smtClean="0"/>
              <a:t> </a:t>
            </a:r>
            <a:r>
              <a:rPr lang="es-ES" sz="3000" dirty="0" err="1" smtClean="0"/>
              <a:t>hobe</a:t>
            </a:r>
            <a:r>
              <a:rPr lang="es-ES" sz="3000" dirty="0" smtClean="0"/>
              <a:t> </a:t>
            </a:r>
            <a:r>
              <a:rPr lang="es-ES" sz="3000" dirty="0" err="1" smtClean="0"/>
              <a:t>daitezke</a:t>
            </a:r>
            <a:r>
              <a:rPr lang="es-ES" sz="3000" dirty="0" smtClean="0"/>
              <a:t> </a:t>
            </a:r>
            <a:r>
              <a:rPr lang="es-ES" sz="3000" dirty="0" err="1" smtClean="0"/>
              <a:t>ahotik</a:t>
            </a:r>
            <a:r>
              <a:rPr lang="es-ES" sz="3000" dirty="0" smtClean="0"/>
              <a:t> </a:t>
            </a:r>
            <a:r>
              <a:rPr lang="es-ES" sz="3000" dirty="0" err="1" smtClean="0"/>
              <a:t>hartzeko</a:t>
            </a:r>
            <a:r>
              <a:rPr lang="es-ES" sz="3000" dirty="0" smtClean="0"/>
              <a:t> </a:t>
            </a:r>
            <a:r>
              <a:rPr lang="es-ES" sz="3000" dirty="0" err="1" smtClean="0"/>
              <a:t>burdinarekiko</a:t>
            </a:r>
            <a:r>
              <a:rPr lang="es-ES" sz="3000" dirty="0" smtClean="0"/>
              <a:t> </a:t>
            </a:r>
            <a:r>
              <a:rPr lang="es-ES" sz="3000" dirty="0" err="1" smtClean="0"/>
              <a:t>tolerantzia</a:t>
            </a:r>
            <a:r>
              <a:rPr lang="es-ES" sz="3000" dirty="0" smtClean="0"/>
              <a:t> eta </a:t>
            </a:r>
            <a:r>
              <a:rPr lang="es-ES" sz="3000" dirty="0" err="1" smtClean="0"/>
              <a:t>xurgapena</a:t>
            </a:r>
            <a:r>
              <a:rPr lang="es-ES" sz="3000" dirty="0" smtClean="0"/>
              <a:t>?</a:t>
            </a:r>
            <a:endParaRPr lang="es-ES" sz="3000" dirty="0">
              <a:solidFill>
                <a:schemeClr val="tx2"/>
              </a:solidFill>
            </a:endParaRPr>
          </a:p>
        </p:txBody>
      </p:sp>
      <p:sp>
        <p:nvSpPr>
          <p:cNvPr id="19459" name="Rectangle 3"/>
          <p:cNvSpPr>
            <a:spLocks noGrp="1" noChangeArrowheads="1"/>
          </p:cNvSpPr>
          <p:nvPr>
            <p:ph idx="4294967295"/>
          </p:nvPr>
        </p:nvSpPr>
        <p:spPr bwMode="auto">
          <a:xfrm>
            <a:off x="107504" y="1268760"/>
            <a:ext cx="8928992" cy="388843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just"/>
            <a:r>
              <a:rPr lang="es-ES" sz="2000" dirty="0" err="1">
                <a:latin typeface="Arial Unicode MS" pitchFamily="34" charset="-128"/>
              </a:rPr>
              <a:t>Ahotik</a:t>
            </a:r>
            <a:r>
              <a:rPr lang="es-ES" sz="2000" dirty="0">
                <a:latin typeface="Arial Unicode MS" pitchFamily="34" charset="-128"/>
              </a:rPr>
              <a:t> </a:t>
            </a:r>
            <a:r>
              <a:rPr lang="es-ES" sz="2000" dirty="0" err="1">
                <a:latin typeface="Arial Unicode MS" pitchFamily="34" charset="-128"/>
              </a:rPr>
              <a:t>hartzeko</a:t>
            </a:r>
            <a:r>
              <a:rPr lang="es-ES" sz="2000" dirty="0">
                <a:latin typeface="Arial Unicode MS" pitchFamily="34" charset="-128"/>
              </a:rPr>
              <a:t> </a:t>
            </a:r>
            <a:r>
              <a:rPr lang="es-ES" sz="2000" dirty="0" err="1">
                <a:latin typeface="Arial Unicode MS" pitchFamily="34" charset="-128"/>
              </a:rPr>
              <a:t>burdina-gehigarriekin</a:t>
            </a:r>
            <a:r>
              <a:rPr lang="es-ES" sz="2000" dirty="0">
                <a:latin typeface="Arial Unicode MS" pitchFamily="34" charset="-128"/>
              </a:rPr>
              <a:t> </a:t>
            </a:r>
            <a:r>
              <a:rPr lang="es-ES" sz="2000" dirty="0" err="1">
                <a:latin typeface="Arial Unicode MS" pitchFamily="34" charset="-128"/>
              </a:rPr>
              <a:t>tratamendua</a:t>
            </a:r>
            <a:r>
              <a:rPr lang="es-ES" sz="2000" dirty="0">
                <a:latin typeface="Arial Unicode MS" pitchFamily="34" charset="-128"/>
              </a:rPr>
              <a:t> </a:t>
            </a:r>
            <a:r>
              <a:rPr lang="es-ES" sz="2000" dirty="0" err="1">
                <a:latin typeface="Arial Unicode MS" pitchFamily="34" charset="-128"/>
              </a:rPr>
              <a:t>jasotzen</a:t>
            </a:r>
            <a:r>
              <a:rPr lang="es-ES" sz="2000" dirty="0">
                <a:latin typeface="Arial Unicode MS" pitchFamily="34" charset="-128"/>
              </a:rPr>
              <a:t> </a:t>
            </a:r>
            <a:r>
              <a:rPr lang="es-ES" sz="2000" dirty="0" err="1">
                <a:latin typeface="Arial Unicode MS" pitchFamily="34" charset="-128"/>
              </a:rPr>
              <a:t>duten</a:t>
            </a:r>
            <a:r>
              <a:rPr lang="es-ES" sz="2000" dirty="0">
                <a:latin typeface="Arial Unicode MS" pitchFamily="34" charset="-128"/>
              </a:rPr>
              <a:t> </a:t>
            </a:r>
            <a:r>
              <a:rPr lang="es-ES" sz="2000" dirty="0" err="1">
                <a:latin typeface="Arial Unicode MS" pitchFamily="34" charset="-128"/>
              </a:rPr>
              <a:t>gaixoen</a:t>
            </a:r>
            <a:r>
              <a:rPr lang="es-ES" sz="2000" dirty="0">
                <a:latin typeface="Arial Unicode MS" pitchFamily="34" charset="-128"/>
              </a:rPr>
              <a:t> % 30-50ak </a:t>
            </a:r>
            <a:r>
              <a:rPr lang="es-ES" sz="2000" dirty="0" err="1">
                <a:latin typeface="Arial Unicode MS" pitchFamily="34" charset="-128"/>
              </a:rPr>
              <a:t>kontrako</a:t>
            </a:r>
            <a:r>
              <a:rPr lang="es-ES" sz="2000" dirty="0">
                <a:latin typeface="Arial Unicode MS" pitchFamily="34" charset="-128"/>
              </a:rPr>
              <a:t> </a:t>
            </a:r>
            <a:r>
              <a:rPr lang="es-ES" sz="2000" dirty="0" err="1">
                <a:latin typeface="Arial Unicode MS" pitchFamily="34" charset="-128"/>
              </a:rPr>
              <a:t>erreakzio</a:t>
            </a:r>
            <a:r>
              <a:rPr lang="es-ES" sz="2000" dirty="0">
                <a:latin typeface="Arial Unicode MS" pitchFamily="34" charset="-128"/>
              </a:rPr>
              <a:t> </a:t>
            </a:r>
            <a:r>
              <a:rPr lang="es-ES" sz="2000" dirty="0" err="1">
                <a:latin typeface="Arial Unicode MS" pitchFamily="34" charset="-128"/>
              </a:rPr>
              <a:t>gastrointestinalak</a:t>
            </a:r>
            <a:r>
              <a:rPr lang="es-ES" sz="2000" dirty="0">
                <a:latin typeface="Arial Unicode MS" pitchFamily="34" charset="-128"/>
              </a:rPr>
              <a:t> </a:t>
            </a:r>
            <a:r>
              <a:rPr lang="es-ES" sz="2000" dirty="0" err="1">
                <a:latin typeface="Arial Unicode MS" pitchFamily="34" charset="-128"/>
              </a:rPr>
              <a:t>jasaten</a:t>
            </a:r>
            <a:r>
              <a:rPr lang="es-ES" sz="2000" dirty="0">
                <a:latin typeface="Arial Unicode MS" pitchFamily="34" charset="-128"/>
              </a:rPr>
              <a:t> </a:t>
            </a:r>
            <a:r>
              <a:rPr lang="es-ES" sz="2000" dirty="0" err="1">
                <a:latin typeface="Arial Unicode MS" pitchFamily="34" charset="-128"/>
              </a:rPr>
              <a:t>ditu</a:t>
            </a:r>
            <a:r>
              <a:rPr lang="es-ES" sz="2000" dirty="0">
                <a:latin typeface="Arial Unicode MS" pitchFamily="34" charset="-128"/>
              </a:rPr>
              <a:t> (</a:t>
            </a:r>
            <a:r>
              <a:rPr lang="es-ES" sz="2000" dirty="0" err="1">
                <a:latin typeface="Arial Unicode MS" pitchFamily="34" charset="-128"/>
              </a:rPr>
              <a:t>sabeleko</a:t>
            </a:r>
            <a:r>
              <a:rPr lang="es-ES" sz="2000" dirty="0">
                <a:latin typeface="Arial Unicode MS" pitchFamily="34" charset="-128"/>
              </a:rPr>
              <a:t> mina, </a:t>
            </a:r>
            <a:r>
              <a:rPr lang="es-ES" sz="2000" dirty="0" err="1">
                <a:latin typeface="Arial Unicode MS" pitchFamily="34" charset="-128"/>
              </a:rPr>
              <a:t>goragalea</a:t>
            </a:r>
            <a:r>
              <a:rPr lang="es-ES" sz="2000" dirty="0">
                <a:latin typeface="Arial Unicode MS" pitchFamily="34" charset="-128"/>
              </a:rPr>
              <a:t>, </a:t>
            </a:r>
            <a:r>
              <a:rPr lang="es-ES" sz="2000" dirty="0" err="1">
                <a:latin typeface="Arial Unicode MS" pitchFamily="34" charset="-128"/>
              </a:rPr>
              <a:t>okadak</a:t>
            </a:r>
            <a:r>
              <a:rPr lang="es-ES" sz="2000" dirty="0">
                <a:latin typeface="Arial Unicode MS" pitchFamily="34" charset="-128"/>
              </a:rPr>
              <a:t>, </a:t>
            </a:r>
            <a:r>
              <a:rPr lang="es-ES" sz="2000" dirty="0" err="1">
                <a:latin typeface="Arial Unicode MS" pitchFamily="34" charset="-128"/>
              </a:rPr>
              <a:t>idorreria</a:t>
            </a:r>
            <a:r>
              <a:rPr lang="es-ES" sz="2000" dirty="0">
                <a:latin typeface="Arial Unicode MS" pitchFamily="34" charset="-128"/>
              </a:rPr>
              <a:t> </a:t>
            </a:r>
            <a:r>
              <a:rPr lang="es-ES" sz="2000" dirty="0" err="1">
                <a:latin typeface="Arial Unicode MS" pitchFamily="34" charset="-128"/>
              </a:rPr>
              <a:t>edo</a:t>
            </a:r>
            <a:r>
              <a:rPr lang="es-ES" sz="2000" dirty="0">
                <a:latin typeface="Arial Unicode MS" pitchFamily="34" charset="-128"/>
              </a:rPr>
              <a:t> </a:t>
            </a:r>
            <a:r>
              <a:rPr lang="es-ES" sz="2000" dirty="0" err="1" smtClean="0">
                <a:latin typeface="Arial Unicode MS" pitchFamily="34" charset="-128"/>
              </a:rPr>
              <a:t>beherakoa</a:t>
            </a:r>
            <a:r>
              <a:rPr lang="es-ES" sz="2000" dirty="0" smtClean="0">
                <a:latin typeface="Arial Unicode MS" pitchFamily="34" charset="-128"/>
              </a:rPr>
              <a:t>). </a:t>
            </a:r>
            <a:r>
              <a:rPr lang="es-ES" sz="2000" dirty="0" err="1">
                <a:latin typeface="Arial Unicode MS" pitchFamily="34" charset="-128"/>
              </a:rPr>
              <a:t>Kontrako</a:t>
            </a:r>
            <a:r>
              <a:rPr lang="es-ES" sz="2000" dirty="0">
                <a:latin typeface="Arial Unicode MS" pitchFamily="34" charset="-128"/>
              </a:rPr>
              <a:t> </a:t>
            </a:r>
            <a:r>
              <a:rPr lang="es-ES" sz="2000" dirty="0" err="1">
                <a:latin typeface="Arial Unicode MS" pitchFamily="34" charset="-128"/>
              </a:rPr>
              <a:t>erreakzio</a:t>
            </a:r>
            <a:r>
              <a:rPr lang="es-ES" sz="2000" dirty="0">
                <a:latin typeface="Arial Unicode MS" pitchFamily="34" charset="-128"/>
              </a:rPr>
              <a:t> </a:t>
            </a:r>
            <a:r>
              <a:rPr lang="es-ES" sz="2000" dirty="0" err="1">
                <a:latin typeface="Arial Unicode MS" pitchFamily="34" charset="-128"/>
              </a:rPr>
              <a:t>horiek</a:t>
            </a:r>
            <a:r>
              <a:rPr lang="es-ES" sz="2000" dirty="0">
                <a:latin typeface="Arial Unicode MS" pitchFamily="34" charset="-128"/>
              </a:rPr>
              <a:t> </a:t>
            </a:r>
            <a:r>
              <a:rPr lang="es-ES" sz="2000" dirty="0" err="1">
                <a:latin typeface="Arial Unicode MS" pitchFamily="34" charset="-128"/>
              </a:rPr>
              <a:t>ekidin</a:t>
            </a:r>
            <a:r>
              <a:rPr lang="es-ES" sz="2000" dirty="0">
                <a:latin typeface="Arial Unicode MS" pitchFamily="34" charset="-128"/>
              </a:rPr>
              <a:t> </a:t>
            </a:r>
            <a:r>
              <a:rPr lang="es-ES" sz="2000" dirty="0" err="1">
                <a:latin typeface="Arial Unicode MS" pitchFamily="34" charset="-128"/>
              </a:rPr>
              <a:t>edo</a:t>
            </a:r>
            <a:r>
              <a:rPr lang="es-ES" sz="2000" dirty="0">
                <a:latin typeface="Arial Unicode MS" pitchFamily="34" charset="-128"/>
              </a:rPr>
              <a:t> </a:t>
            </a:r>
            <a:r>
              <a:rPr lang="es-ES" sz="2000" dirty="0" err="1">
                <a:latin typeface="Arial Unicode MS" pitchFamily="34" charset="-128"/>
              </a:rPr>
              <a:t>arin</a:t>
            </a:r>
            <a:r>
              <a:rPr lang="es-ES" sz="2000" dirty="0">
                <a:latin typeface="Arial Unicode MS" pitchFamily="34" charset="-128"/>
              </a:rPr>
              <a:t> </a:t>
            </a:r>
            <a:r>
              <a:rPr lang="es-ES" sz="2000" dirty="0" err="1">
                <a:latin typeface="Arial Unicode MS" pitchFamily="34" charset="-128"/>
              </a:rPr>
              <a:t>daitezke</a:t>
            </a:r>
            <a:r>
              <a:rPr lang="es-ES" sz="2000" dirty="0">
                <a:latin typeface="Arial Unicode MS" pitchFamily="34" charset="-128"/>
              </a:rPr>
              <a:t> </a:t>
            </a:r>
            <a:r>
              <a:rPr lang="es-ES" sz="2000" dirty="0" err="1">
                <a:latin typeface="Arial Unicode MS" pitchFamily="34" charset="-128"/>
              </a:rPr>
              <a:t>tratamendua</a:t>
            </a:r>
            <a:r>
              <a:rPr lang="es-ES" sz="2000" dirty="0">
                <a:latin typeface="Arial Unicode MS" pitchFamily="34" charset="-128"/>
              </a:rPr>
              <a:t> </a:t>
            </a:r>
            <a:r>
              <a:rPr lang="es-ES" sz="2000" dirty="0" err="1">
                <a:latin typeface="Arial Unicode MS" pitchFamily="34" charset="-128"/>
              </a:rPr>
              <a:t>dosi</a:t>
            </a:r>
            <a:r>
              <a:rPr lang="es-ES" sz="2000" dirty="0">
                <a:latin typeface="Arial Unicode MS" pitchFamily="34" charset="-128"/>
              </a:rPr>
              <a:t> </a:t>
            </a:r>
            <a:r>
              <a:rPr lang="es-ES" sz="2000" dirty="0" err="1">
                <a:latin typeface="Arial Unicode MS" pitchFamily="34" charset="-128"/>
              </a:rPr>
              <a:t>txikiekin</a:t>
            </a:r>
            <a:r>
              <a:rPr lang="es-ES" sz="2000" dirty="0">
                <a:latin typeface="Arial Unicode MS" pitchFamily="34" charset="-128"/>
              </a:rPr>
              <a:t> </a:t>
            </a:r>
            <a:r>
              <a:rPr lang="es-ES" sz="2000" dirty="0" err="1">
                <a:latin typeface="Arial Unicode MS" pitchFamily="34" charset="-128"/>
              </a:rPr>
              <a:t>hasten</a:t>
            </a:r>
            <a:r>
              <a:rPr lang="es-ES" sz="2000" dirty="0">
                <a:latin typeface="Arial Unicode MS" pitchFamily="34" charset="-128"/>
              </a:rPr>
              <a:t> </a:t>
            </a:r>
            <a:r>
              <a:rPr lang="es-ES" sz="2000" dirty="0" err="1">
                <a:latin typeface="Arial Unicode MS" pitchFamily="34" charset="-128"/>
              </a:rPr>
              <a:t>bada</a:t>
            </a:r>
            <a:r>
              <a:rPr lang="es-ES" sz="2000" dirty="0">
                <a:latin typeface="Arial Unicode MS" pitchFamily="34" charset="-128"/>
              </a:rPr>
              <a:t>, </a:t>
            </a:r>
            <a:r>
              <a:rPr lang="es-ES" sz="2000" dirty="0" err="1">
                <a:latin typeface="Arial Unicode MS" pitchFamily="34" charset="-128"/>
              </a:rPr>
              <a:t>egun</a:t>
            </a:r>
            <a:r>
              <a:rPr lang="es-ES" sz="2000" dirty="0">
                <a:latin typeface="Arial Unicode MS" pitchFamily="34" charset="-128"/>
              </a:rPr>
              <a:t> </a:t>
            </a:r>
            <a:r>
              <a:rPr lang="es-ES" sz="2000" dirty="0" err="1">
                <a:latin typeface="Arial Unicode MS" pitchFamily="34" charset="-128"/>
              </a:rPr>
              <a:t>guztiko</a:t>
            </a:r>
            <a:r>
              <a:rPr lang="es-ES" sz="2000" dirty="0">
                <a:latin typeface="Arial Unicode MS" pitchFamily="34" charset="-128"/>
              </a:rPr>
              <a:t> </a:t>
            </a:r>
            <a:r>
              <a:rPr lang="es-ES" sz="2000" dirty="0" err="1">
                <a:latin typeface="Arial Unicode MS" pitchFamily="34" charset="-128"/>
              </a:rPr>
              <a:t>dosia</a:t>
            </a:r>
            <a:r>
              <a:rPr lang="es-ES" sz="2000" dirty="0">
                <a:latin typeface="Arial Unicode MS" pitchFamily="34" charset="-128"/>
              </a:rPr>
              <a:t> </a:t>
            </a:r>
            <a:r>
              <a:rPr lang="es-ES" sz="2000" dirty="0" err="1">
                <a:latin typeface="Arial Unicode MS" pitchFamily="34" charset="-128"/>
              </a:rPr>
              <a:t>hainbat</a:t>
            </a:r>
            <a:r>
              <a:rPr lang="es-ES" sz="2000" dirty="0">
                <a:latin typeface="Arial Unicode MS" pitchFamily="34" charset="-128"/>
              </a:rPr>
              <a:t> </a:t>
            </a:r>
            <a:r>
              <a:rPr lang="es-ES" sz="2000" dirty="0" err="1">
                <a:latin typeface="Arial Unicode MS" pitchFamily="34" charset="-128"/>
              </a:rPr>
              <a:t>hartualditan</a:t>
            </a:r>
            <a:r>
              <a:rPr lang="es-ES" sz="2000" dirty="0">
                <a:latin typeface="Arial Unicode MS" pitchFamily="34" charset="-128"/>
              </a:rPr>
              <a:t> </a:t>
            </a:r>
            <a:r>
              <a:rPr lang="es-ES" sz="2000" dirty="0" err="1">
                <a:latin typeface="Arial Unicode MS" pitchFamily="34" charset="-128"/>
              </a:rPr>
              <a:t>banatzen</a:t>
            </a:r>
            <a:r>
              <a:rPr lang="es-ES" sz="2000" dirty="0">
                <a:latin typeface="Arial Unicode MS" pitchFamily="34" charset="-128"/>
              </a:rPr>
              <a:t> </a:t>
            </a:r>
            <a:r>
              <a:rPr lang="es-ES" sz="2000" dirty="0" err="1">
                <a:latin typeface="Arial Unicode MS" pitchFamily="34" charset="-128"/>
              </a:rPr>
              <a:t>bada</a:t>
            </a:r>
            <a:r>
              <a:rPr lang="es-ES" sz="2000" dirty="0">
                <a:latin typeface="Arial Unicode MS" pitchFamily="34" charset="-128"/>
              </a:rPr>
              <a:t> </a:t>
            </a:r>
            <a:r>
              <a:rPr lang="es-ES" sz="2000" dirty="0" err="1">
                <a:latin typeface="Arial Unicode MS" pitchFamily="34" charset="-128"/>
              </a:rPr>
              <a:t>edo</a:t>
            </a:r>
            <a:r>
              <a:rPr lang="es-ES" sz="2000" dirty="0">
                <a:latin typeface="Arial Unicode MS" pitchFamily="34" charset="-128"/>
              </a:rPr>
              <a:t> </a:t>
            </a:r>
            <a:r>
              <a:rPr lang="es-ES" sz="2000" dirty="0" err="1">
                <a:latin typeface="Arial Unicode MS" pitchFamily="34" charset="-128"/>
              </a:rPr>
              <a:t>burdina-gehigarriak</a:t>
            </a:r>
            <a:r>
              <a:rPr lang="es-ES" sz="2000" dirty="0">
                <a:latin typeface="Arial Unicode MS" pitchFamily="34" charset="-128"/>
              </a:rPr>
              <a:t> </a:t>
            </a:r>
            <a:r>
              <a:rPr lang="es-ES" sz="2000" dirty="0" err="1">
                <a:latin typeface="Arial Unicode MS" pitchFamily="34" charset="-128"/>
              </a:rPr>
              <a:t>otorduekin</a:t>
            </a:r>
            <a:r>
              <a:rPr lang="es-ES" sz="2000" dirty="0">
                <a:latin typeface="Arial Unicode MS" pitchFamily="34" charset="-128"/>
              </a:rPr>
              <a:t> batera </a:t>
            </a:r>
            <a:r>
              <a:rPr lang="es-ES" sz="2000" dirty="0" err="1">
                <a:latin typeface="Arial Unicode MS" pitchFamily="34" charset="-128"/>
              </a:rPr>
              <a:t>hartzen</a:t>
            </a:r>
            <a:r>
              <a:rPr lang="es-ES" sz="2000" dirty="0">
                <a:latin typeface="Arial Unicode MS" pitchFamily="34" charset="-128"/>
              </a:rPr>
              <a:t> </a:t>
            </a:r>
            <a:r>
              <a:rPr lang="es-ES" sz="2000" dirty="0" err="1" smtClean="0">
                <a:latin typeface="Arial Unicode MS" pitchFamily="34" charset="-128"/>
              </a:rPr>
              <a:t>badira</a:t>
            </a:r>
            <a:r>
              <a:rPr lang="es-ES" sz="2000" dirty="0" smtClean="0">
                <a:latin typeface="Arial Unicode MS" pitchFamily="34" charset="-128"/>
              </a:rPr>
              <a:t>.</a:t>
            </a:r>
          </a:p>
          <a:p>
            <a:pPr algn="just"/>
            <a:r>
              <a:rPr lang="es-ES" sz="2000" dirty="0" err="1" smtClean="0">
                <a:latin typeface="Arial Unicode MS" pitchFamily="34" charset="-128"/>
              </a:rPr>
              <a:t>Zenbait</a:t>
            </a:r>
            <a:r>
              <a:rPr lang="es-ES" sz="2000" dirty="0" smtClean="0">
                <a:latin typeface="Arial Unicode MS" pitchFamily="34" charset="-128"/>
              </a:rPr>
              <a:t> </a:t>
            </a:r>
            <a:r>
              <a:rPr lang="es-ES" sz="2000" dirty="0" err="1">
                <a:latin typeface="Arial Unicode MS" pitchFamily="34" charset="-128"/>
              </a:rPr>
              <a:t>aurre-ikerketak</a:t>
            </a:r>
            <a:r>
              <a:rPr lang="es-ES" sz="2000" dirty="0">
                <a:latin typeface="Arial Unicode MS" pitchFamily="34" charset="-128"/>
              </a:rPr>
              <a:t> (</a:t>
            </a:r>
            <a:r>
              <a:rPr lang="es-ES" sz="2000" dirty="0" err="1">
                <a:latin typeface="Arial Unicode MS" pitchFamily="34" charset="-128"/>
              </a:rPr>
              <a:t>emakume</a:t>
            </a:r>
            <a:r>
              <a:rPr lang="es-ES" sz="2000" dirty="0">
                <a:latin typeface="Arial Unicode MS" pitchFamily="34" charset="-128"/>
              </a:rPr>
              <a:t> </a:t>
            </a:r>
            <a:r>
              <a:rPr lang="es-ES" sz="2000" dirty="0" err="1">
                <a:latin typeface="Arial Unicode MS" pitchFamily="34" charset="-128"/>
              </a:rPr>
              <a:t>gazteei</a:t>
            </a:r>
            <a:r>
              <a:rPr lang="es-ES" sz="2000" dirty="0">
                <a:latin typeface="Arial Unicode MS" pitchFamily="34" charset="-128"/>
              </a:rPr>
              <a:t> </a:t>
            </a:r>
            <a:r>
              <a:rPr lang="es-ES" sz="2000" dirty="0" err="1">
                <a:latin typeface="Arial Unicode MS" pitchFamily="34" charset="-128"/>
              </a:rPr>
              <a:t>eginak</a:t>
            </a:r>
            <a:r>
              <a:rPr lang="es-ES" sz="2000" dirty="0">
                <a:latin typeface="Arial Unicode MS" pitchFamily="34" charset="-128"/>
              </a:rPr>
              <a:t>, ferropenia </a:t>
            </a:r>
            <a:r>
              <a:rPr lang="es-ES" sz="2000" dirty="0" err="1">
                <a:latin typeface="Arial Unicode MS" pitchFamily="34" charset="-128"/>
              </a:rPr>
              <a:t>zuten</a:t>
            </a:r>
            <a:r>
              <a:rPr lang="es-ES" sz="2000" dirty="0">
                <a:latin typeface="Arial Unicode MS" pitchFamily="34" charset="-128"/>
              </a:rPr>
              <a:t>, </a:t>
            </a:r>
            <a:r>
              <a:rPr lang="es-ES" sz="2000" dirty="0" err="1">
                <a:latin typeface="Arial Unicode MS" pitchFamily="34" charset="-128"/>
              </a:rPr>
              <a:t>baina</a:t>
            </a:r>
            <a:r>
              <a:rPr lang="es-ES" sz="2000" dirty="0">
                <a:latin typeface="Arial Unicode MS" pitchFamily="34" charset="-128"/>
              </a:rPr>
              <a:t> </a:t>
            </a:r>
            <a:r>
              <a:rPr lang="es-ES" sz="2000" dirty="0" err="1">
                <a:latin typeface="Arial Unicode MS" pitchFamily="34" charset="-128"/>
              </a:rPr>
              <a:t>gehienek</a:t>
            </a:r>
            <a:r>
              <a:rPr lang="es-ES" sz="2000" dirty="0">
                <a:latin typeface="Arial Unicode MS" pitchFamily="34" charset="-128"/>
              </a:rPr>
              <a:t> </a:t>
            </a:r>
            <a:r>
              <a:rPr lang="es-ES" sz="2000" dirty="0" err="1">
                <a:latin typeface="Arial Unicode MS" pitchFamily="34" charset="-128"/>
              </a:rPr>
              <a:t>anemiarik</a:t>
            </a:r>
            <a:r>
              <a:rPr lang="es-ES" sz="2000" dirty="0">
                <a:latin typeface="Arial Unicode MS" pitchFamily="34" charset="-128"/>
              </a:rPr>
              <a:t> </a:t>
            </a:r>
            <a:r>
              <a:rPr lang="es-ES" sz="2000" dirty="0" err="1">
                <a:latin typeface="Arial Unicode MS" pitchFamily="34" charset="-128"/>
              </a:rPr>
              <a:t>ez</a:t>
            </a:r>
            <a:r>
              <a:rPr lang="es-ES" sz="2000" dirty="0">
                <a:latin typeface="Arial Unicode MS" pitchFamily="34" charset="-128"/>
              </a:rPr>
              <a:t>) </a:t>
            </a:r>
            <a:r>
              <a:rPr lang="es-ES" sz="2000" dirty="0" err="1">
                <a:latin typeface="Arial Unicode MS" pitchFamily="34" charset="-128"/>
              </a:rPr>
              <a:t>iradokitzen</a:t>
            </a:r>
            <a:r>
              <a:rPr lang="es-ES" sz="2000" dirty="0">
                <a:latin typeface="Arial Unicode MS" pitchFamily="34" charset="-128"/>
              </a:rPr>
              <a:t> </a:t>
            </a:r>
            <a:r>
              <a:rPr lang="es-ES" sz="2000" dirty="0" err="1">
                <a:latin typeface="Arial Unicode MS" pitchFamily="34" charset="-128"/>
              </a:rPr>
              <a:t>dute</a:t>
            </a:r>
            <a:r>
              <a:rPr lang="es-ES" sz="2000" dirty="0">
                <a:latin typeface="Arial Unicode MS" pitchFamily="34" charset="-128"/>
              </a:rPr>
              <a:t> </a:t>
            </a:r>
            <a:r>
              <a:rPr lang="es-ES" sz="2000" dirty="0" err="1">
                <a:latin typeface="Arial Unicode MS" pitchFamily="34" charset="-128"/>
              </a:rPr>
              <a:t>ahotik</a:t>
            </a:r>
            <a:r>
              <a:rPr lang="es-ES" sz="2000" dirty="0">
                <a:latin typeface="Arial Unicode MS" pitchFamily="34" charset="-128"/>
              </a:rPr>
              <a:t> </a:t>
            </a:r>
            <a:r>
              <a:rPr lang="es-ES" sz="2000" dirty="0" err="1">
                <a:latin typeface="Arial Unicode MS" pitchFamily="34" charset="-128"/>
              </a:rPr>
              <a:t>hartzeko</a:t>
            </a:r>
            <a:r>
              <a:rPr lang="es-ES" sz="2000" dirty="0">
                <a:latin typeface="Arial Unicode MS" pitchFamily="34" charset="-128"/>
              </a:rPr>
              <a:t> </a:t>
            </a:r>
            <a:r>
              <a:rPr lang="es-ES" sz="2000" dirty="0" err="1">
                <a:latin typeface="Arial Unicode MS" pitchFamily="34" charset="-128"/>
              </a:rPr>
              <a:t>burdina</a:t>
            </a:r>
            <a:r>
              <a:rPr lang="es-ES" sz="2000" dirty="0">
                <a:latin typeface="Arial Unicode MS" pitchFamily="34" charset="-128"/>
              </a:rPr>
              <a:t> </a:t>
            </a:r>
            <a:r>
              <a:rPr lang="es-ES" sz="2000" dirty="0" err="1">
                <a:latin typeface="Arial Unicode MS" pitchFamily="34" charset="-128"/>
              </a:rPr>
              <a:t>egun</a:t>
            </a:r>
            <a:r>
              <a:rPr lang="es-ES" sz="2000" dirty="0">
                <a:latin typeface="Arial Unicode MS" pitchFamily="34" charset="-128"/>
              </a:rPr>
              <a:t> </a:t>
            </a:r>
            <a:r>
              <a:rPr lang="es-ES" sz="2000" dirty="0" err="1">
                <a:latin typeface="Arial Unicode MS" pitchFamily="34" charset="-128"/>
              </a:rPr>
              <a:t>txandakatuetan</a:t>
            </a:r>
            <a:r>
              <a:rPr lang="es-ES" sz="2000" dirty="0">
                <a:latin typeface="Arial Unicode MS" pitchFamily="34" charset="-128"/>
              </a:rPr>
              <a:t> </a:t>
            </a:r>
            <a:r>
              <a:rPr lang="es-ES" sz="2000" dirty="0" err="1">
                <a:latin typeface="Arial Unicode MS" pitchFamily="34" charset="-128"/>
              </a:rPr>
              <a:t>hartuz</a:t>
            </a:r>
            <a:r>
              <a:rPr lang="es-ES" sz="2000" dirty="0">
                <a:latin typeface="Arial Unicode MS" pitchFamily="34" charset="-128"/>
              </a:rPr>
              <a:t> </a:t>
            </a:r>
            <a:r>
              <a:rPr lang="es-ES" sz="2000" dirty="0" err="1">
                <a:latin typeface="Arial Unicode MS" pitchFamily="34" charset="-128"/>
              </a:rPr>
              <a:t>gero</a:t>
            </a:r>
            <a:r>
              <a:rPr lang="es-ES" sz="2000" dirty="0">
                <a:latin typeface="Arial Unicode MS" pitchFamily="34" charset="-128"/>
              </a:rPr>
              <a:t>, </a:t>
            </a:r>
            <a:r>
              <a:rPr lang="es-ES" sz="2000" dirty="0" err="1">
                <a:latin typeface="Arial Unicode MS" pitchFamily="34" charset="-128"/>
              </a:rPr>
              <a:t>goizean</a:t>
            </a:r>
            <a:r>
              <a:rPr lang="es-ES" sz="2000" dirty="0">
                <a:latin typeface="Arial Unicode MS" pitchFamily="34" charset="-128"/>
              </a:rPr>
              <a:t> </a:t>
            </a:r>
            <a:r>
              <a:rPr lang="es-ES" sz="2000" dirty="0" err="1">
                <a:latin typeface="Arial Unicode MS" pitchFamily="34" charset="-128"/>
              </a:rPr>
              <a:t>dosi</a:t>
            </a:r>
            <a:r>
              <a:rPr lang="es-ES" sz="2000" dirty="0">
                <a:latin typeface="Arial Unicode MS" pitchFamily="34" charset="-128"/>
              </a:rPr>
              <a:t> </a:t>
            </a:r>
            <a:r>
              <a:rPr lang="es-ES" sz="2000" dirty="0" err="1">
                <a:latin typeface="Arial Unicode MS" pitchFamily="34" charset="-128"/>
              </a:rPr>
              <a:t>bakar</a:t>
            </a:r>
            <a:r>
              <a:rPr lang="es-ES" sz="2000" dirty="0">
                <a:latin typeface="Arial Unicode MS" pitchFamily="34" charset="-128"/>
              </a:rPr>
              <a:t> </a:t>
            </a:r>
            <a:r>
              <a:rPr lang="es-ES" sz="2000" dirty="0" err="1">
                <a:latin typeface="Arial Unicode MS" pitchFamily="34" charset="-128"/>
              </a:rPr>
              <a:t>hartuz</a:t>
            </a:r>
            <a:r>
              <a:rPr lang="es-ES" sz="2000" dirty="0">
                <a:latin typeface="Arial Unicode MS" pitchFamily="34" charset="-128"/>
              </a:rPr>
              <a:t>, </a:t>
            </a:r>
            <a:r>
              <a:rPr lang="es-ES" sz="2000" dirty="0" err="1">
                <a:latin typeface="Arial Unicode MS" pitchFamily="34" charset="-128"/>
              </a:rPr>
              <a:t>burdina</a:t>
            </a:r>
            <a:r>
              <a:rPr lang="es-ES" sz="2000" dirty="0">
                <a:latin typeface="Arial Unicode MS" pitchFamily="34" charset="-128"/>
              </a:rPr>
              <a:t> </a:t>
            </a:r>
            <a:r>
              <a:rPr lang="es-ES" sz="2000" dirty="0" err="1">
                <a:latin typeface="Arial Unicode MS" pitchFamily="34" charset="-128"/>
              </a:rPr>
              <a:t>hobeto</a:t>
            </a:r>
            <a:r>
              <a:rPr lang="es-ES" sz="2000" dirty="0">
                <a:latin typeface="Arial Unicode MS" pitchFamily="34" charset="-128"/>
              </a:rPr>
              <a:t> </a:t>
            </a:r>
            <a:r>
              <a:rPr lang="es-ES" sz="2000" dirty="0" err="1">
                <a:latin typeface="Arial Unicode MS" pitchFamily="34" charset="-128"/>
              </a:rPr>
              <a:t>xurgatzen</a:t>
            </a:r>
            <a:r>
              <a:rPr lang="es-ES" sz="2000" dirty="0">
                <a:latin typeface="Arial Unicode MS" pitchFamily="34" charset="-128"/>
              </a:rPr>
              <a:t> dela, eta sistema </a:t>
            </a:r>
            <a:r>
              <a:rPr lang="es-ES" sz="2000" dirty="0" err="1">
                <a:latin typeface="Arial Unicode MS" pitchFamily="34" charset="-128"/>
              </a:rPr>
              <a:t>hori</a:t>
            </a:r>
            <a:r>
              <a:rPr lang="es-ES" sz="2000" dirty="0">
                <a:latin typeface="Arial Unicode MS" pitchFamily="34" charset="-128"/>
              </a:rPr>
              <a:t> </a:t>
            </a:r>
            <a:r>
              <a:rPr lang="es-ES" sz="2000" dirty="0" err="1">
                <a:latin typeface="Arial Unicode MS" pitchFamily="34" charset="-128"/>
              </a:rPr>
              <a:t>eraginkorra</a:t>
            </a:r>
            <a:r>
              <a:rPr lang="es-ES" sz="2000" dirty="0">
                <a:latin typeface="Arial Unicode MS" pitchFamily="34" charset="-128"/>
              </a:rPr>
              <a:t> dela </a:t>
            </a:r>
            <a:r>
              <a:rPr lang="es-ES" sz="2000" dirty="0" err="1">
                <a:latin typeface="Arial Unicode MS" pitchFamily="34" charset="-128"/>
              </a:rPr>
              <a:t>burdinaren</a:t>
            </a:r>
            <a:r>
              <a:rPr lang="es-ES" sz="2000" dirty="0">
                <a:latin typeface="Arial Unicode MS" pitchFamily="34" charset="-128"/>
              </a:rPr>
              <a:t> </a:t>
            </a:r>
            <a:r>
              <a:rPr lang="es-ES" sz="2000" dirty="0" err="1">
                <a:latin typeface="Arial Unicode MS" pitchFamily="34" charset="-128"/>
              </a:rPr>
              <a:t>xurgapena</a:t>
            </a:r>
            <a:r>
              <a:rPr lang="es-ES" sz="2000" dirty="0">
                <a:latin typeface="Arial Unicode MS" pitchFamily="34" charset="-128"/>
              </a:rPr>
              <a:t>, eta, </a:t>
            </a:r>
            <a:r>
              <a:rPr lang="es-ES" sz="2000" dirty="0" err="1">
                <a:latin typeface="Arial Unicode MS" pitchFamily="34" charset="-128"/>
              </a:rPr>
              <a:t>ziurrenik</a:t>
            </a:r>
            <a:r>
              <a:rPr lang="es-ES" sz="2000" dirty="0">
                <a:latin typeface="Arial Unicode MS" pitchFamily="34" charset="-128"/>
              </a:rPr>
              <a:t>, </a:t>
            </a:r>
            <a:r>
              <a:rPr lang="es-ES" sz="2000" dirty="0" err="1">
                <a:latin typeface="Arial Unicode MS" pitchFamily="34" charset="-128"/>
              </a:rPr>
              <a:t>tolerantzia</a:t>
            </a:r>
            <a:r>
              <a:rPr lang="es-ES" sz="2000" dirty="0">
                <a:latin typeface="Arial Unicode MS" pitchFamily="34" charset="-128"/>
              </a:rPr>
              <a:t>, </a:t>
            </a:r>
            <a:r>
              <a:rPr lang="es-ES" sz="2000" dirty="0" err="1" smtClean="0">
                <a:latin typeface="Arial Unicode MS" pitchFamily="34" charset="-128"/>
              </a:rPr>
              <a:t>hobetzeko</a:t>
            </a:r>
            <a:r>
              <a:rPr lang="es-ES" sz="2000" dirty="0" smtClean="0">
                <a:latin typeface="Arial Unicode MS" pitchFamily="34" charset="-128"/>
              </a:rPr>
              <a:t>.</a:t>
            </a:r>
            <a:endParaRPr lang="es-ES" sz="2000" dirty="0">
              <a:latin typeface="Arial Unicode MS" pitchFamily="34" charset="-128"/>
            </a:endParaRPr>
          </a:p>
          <a:p>
            <a:pPr algn="just"/>
            <a:r>
              <a:rPr lang="es-ES" sz="2000" dirty="0" err="1">
                <a:latin typeface="Arial Unicode MS" pitchFamily="34" charset="-128"/>
              </a:rPr>
              <a:t>Horregatik</a:t>
            </a:r>
            <a:r>
              <a:rPr lang="es-ES" sz="2000" dirty="0">
                <a:latin typeface="Arial Unicode MS" pitchFamily="34" charset="-128"/>
              </a:rPr>
              <a:t>, </a:t>
            </a:r>
            <a:r>
              <a:rPr lang="es-ES" sz="2000" dirty="0" err="1">
                <a:latin typeface="Arial Unicode MS" pitchFamily="34" charset="-128"/>
              </a:rPr>
              <a:t>zenbait</a:t>
            </a:r>
            <a:r>
              <a:rPr lang="es-ES" sz="2000" dirty="0">
                <a:latin typeface="Arial Unicode MS" pitchFamily="34" charset="-128"/>
              </a:rPr>
              <a:t> </a:t>
            </a:r>
            <a:r>
              <a:rPr lang="es-ES" sz="2000" dirty="0" err="1">
                <a:latin typeface="Arial Unicode MS" pitchFamily="34" charset="-128"/>
              </a:rPr>
              <a:t>egilek</a:t>
            </a:r>
            <a:r>
              <a:rPr lang="es-ES" sz="2000" dirty="0">
                <a:latin typeface="Arial Unicode MS" pitchFamily="34" charset="-128"/>
              </a:rPr>
              <a:t> </a:t>
            </a:r>
            <a:r>
              <a:rPr lang="es-ES" sz="2000" dirty="0" err="1">
                <a:latin typeface="Arial Unicode MS" pitchFamily="34" charset="-128"/>
              </a:rPr>
              <a:t>oinarrizko</a:t>
            </a:r>
            <a:r>
              <a:rPr lang="es-ES" sz="2000" dirty="0">
                <a:latin typeface="Arial Unicode MS" pitchFamily="34" charset="-128"/>
              </a:rPr>
              <a:t> </a:t>
            </a:r>
            <a:r>
              <a:rPr lang="es-ES" sz="2000" dirty="0" err="1">
                <a:latin typeface="Arial Unicode MS" pitchFamily="34" charset="-128"/>
              </a:rPr>
              <a:t>burdina</a:t>
            </a:r>
            <a:r>
              <a:rPr lang="es-ES" sz="2000" dirty="0">
                <a:latin typeface="Arial Unicode MS" pitchFamily="34" charset="-128"/>
              </a:rPr>
              <a:t> </a:t>
            </a:r>
            <a:r>
              <a:rPr lang="es-ES" sz="2000" dirty="0" err="1">
                <a:latin typeface="Arial Unicode MS" pitchFamily="34" charset="-128"/>
              </a:rPr>
              <a:t>egun</a:t>
            </a:r>
            <a:r>
              <a:rPr lang="es-ES" sz="2000" dirty="0">
                <a:latin typeface="Arial Unicode MS" pitchFamily="34" charset="-128"/>
              </a:rPr>
              <a:t> </a:t>
            </a:r>
            <a:r>
              <a:rPr lang="es-ES" sz="2000" dirty="0" err="1">
                <a:latin typeface="Arial Unicode MS" pitchFamily="34" charset="-128"/>
              </a:rPr>
              <a:t>txandakatuetan</a:t>
            </a:r>
            <a:r>
              <a:rPr lang="es-ES" sz="2000" dirty="0">
                <a:latin typeface="Arial Unicode MS" pitchFamily="34" charset="-128"/>
              </a:rPr>
              <a:t> </a:t>
            </a:r>
            <a:r>
              <a:rPr lang="es-ES" sz="2000" dirty="0" err="1">
                <a:latin typeface="Arial Unicode MS" pitchFamily="34" charset="-128"/>
              </a:rPr>
              <a:t>ematea</a:t>
            </a:r>
            <a:r>
              <a:rPr lang="es-ES" sz="2000" dirty="0">
                <a:latin typeface="Arial Unicode MS" pitchFamily="34" charset="-128"/>
              </a:rPr>
              <a:t> </a:t>
            </a:r>
            <a:r>
              <a:rPr lang="es-ES" sz="2000" dirty="0" err="1">
                <a:latin typeface="Arial Unicode MS" pitchFamily="34" charset="-128"/>
              </a:rPr>
              <a:t>proposatzen</a:t>
            </a:r>
            <a:r>
              <a:rPr lang="es-ES" sz="2000" dirty="0">
                <a:latin typeface="Arial Unicode MS" pitchFamily="34" charset="-128"/>
              </a:rPr>
              <a:t> </a:t>
            </a:r>
            <a:r>
              <a:rPr lang="es-ES" sz="2000" dirty="0" err="1">
                <a:latin typeface="Arial Unicode MS" pitchFamily="34" charset="-128"/>
              </a:rPr>
              <a:t>dute</a:t>
            </a:r>
            <a:r>
              <a:rPr lang="es-ES" sz="2000" dirty="0">
                <a:latin typeface="Arial Unicode MS" pitchFamily="34" charset="-128"/>
              </a:rPr>
              <a:t>, </a:t>
            </a:r>
            <a:r>
              <a:rPr lang="es-ES" sz="2000" dirty="0" err="1">
                <a:latin typeface="Arial Unicode MS" pitchFamily="34" charset="-128"/>
              </a:rPr>
              <a:t>behar</a:t>
            </a:r>
            <a:r>
              <a:rPr lang="es-ES" sz="2000" dirty="0">
                <a:latin typeface="Arial Unicode MS" pitchFamily="34" charset="-128"/>
              </a:rPr>
              <a:t> </a:t>
            </a:r>
            <a:r>
              <a:rPr lang="es-ES" sz="2000" dirty="0" err="1">
                <a:latin typeface="Arial Unicode MS" pitchFamily="34" charset="-128"/>
              </a:rPr>
              <a:t>bezala</a:t>
            </a:r>
            <a:r>
              <a:rPr lang="es-ES" sz="2000" dirty="0">
                <a:latin typeface="Arial Unicode MS" pitchFamily="34" charset="-128"/>
              </a:rPr>
              <a:t> </a:t>
            </a:r>
            <a:r>
              <a:rPr lang="es-ES" sz="2000" dirty="0" err="1">
                <a:latin typeface="Arial Unicode MS" pitchFamily="34" charset="-128"/>
              </a:rPr>
              <a:t>beteko</a:t>
            </a:r>
            <a:r>
              <a:rPr lang="es-ES" sz="2000" dirty="0">
                <a:latin typeface="Arial Unicode MS" pitchFamily="34" charset="-128"/>
              </a:rPr>
              <a:t> dela </a:t>
            </a:r>
            <a:r>
              <a:rPr lang="es-ES" sz="2000" dirty="0" err="1">
                <a:latin typeface="Arial Unicode MS" pitchFamily="34" charset="-128"/>
              </a:rPr>
              <a:t>bermatzen</a:t>
            </a:r>
            <a:r>
              <a:rPr lang="es-ES" sz="2000" dirty="0">
                <a:latin typeface="Arial Unicode MS" pitchFamily="34" charset="-128"/>
              </a:rPr>
              <a:t> </a:t>
            </a:r>
            <a:r>
              <a:rPr lang="es-ES" sz="2000" dirty="0" err="1">
                <a:latin typeface="Arial Unicode MS" pitchFamily="34" charset="-128"/>
              </a:rPr>
              <a:t>bada</a:t>
            </a:r>
            <a:r>
              <a:rPr lang="es-ES" sz="2000" dirty="0">
                <a:latin typeface="Arial Unicode MS" pitchFamily="34" charset="-128"/>
              </a:rPr>
              <a:t> </a:t>
            </a:r>
            <a:r>
              <a:rPr lang="es-ES" sz="2000" dirty="0" err="1" smtClean="0">
                <a:latin typeface="Arial Unicode MS" pitchFamily="34" charset="-128"/>
              </a:rPr>
              <a:t>betiere</a:t>
            </a:r>
            <a:r>
              <a:rPr lang="es-ES" sz="2000" dirty="0" smtClean="0">
                <a:latin typeface="Arial Unicode MS" pitchFamily="34" charset="-128"/>
              </a:rPr>
              <a:t>.</a:t>
            </a:r>
            <a:endParaRPr lang="es-ES" sz="2000" dirty="0">
              <a:latin typeface="Arial Unicode MS" pitchFamily="34" charset="-128"/>
            </a:endParaRPr>
          </a:p>
          <a:p>
            <a:pPr algn="just"/>
            <a:endParaRPr lang="es-ES" sz="2000" dirty="0" smtClean="0">
              <a:latin typeface="Arial Unicode MS" pitchFamily="34" charset="-128"/>
            </a:endParaRPr>
          </a:p>
          <a:p>
            <a:pPr algn="just"/>
            <a:endParaRPr lang="es-ES" sz="2000" dirty="0">
              <a:latin typeface="Arial Unicode MS" pitchFamily="34" charset="-128"/>
            </a:endParaRPr>
          </a:p>
          <a:p>
            <a:pPr marL="457200" lvl="1" indent="0">
              <a:spcAft>
                <a:spcPts val="1500"/>
              </a:spcAft>
              <a:buNone/>
            </a:pPr>
            <a:endParaRPr lang="es-E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347300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DVSHAPEID" val="unawMmTpcdlbfMFoGopqk5"/>
</p:tagLst>
</file>

<file path=ppt/tags/tag2.xml><?xml version="1.0" encoding="utf-8"?>
<p:tagLst xmlns:a="http://schemas.openxmlformats.org/drawingml/2006/main" xmlns:r="http://schemas.openxmlformats.org/officeDocument/2006/relationships" xmlns:p="http://schemas.openxmlformats.org/presentationml/2006/main">
  <p:tag name="DVSHAPEID" val="xxYxz5B8gosKIc50IFAKL8"/>
</p:tagLst>
</file>

<file path=ppt/tags/tag3.xml><?xml version="1.0" encoding="utf-8"?>
<p:tagLst xmlns:a="http://schemas.openxmlformats.org/drawingml/2006/main" xmlns:r="http://schemas.openxmlformats.org/officeDocument/2006/relationships" xmlns:p="http://schemas.openxmlformats.org/presentationml/2006/main">
  <p:tag name="DVSHAPEID" val="YwjMHoTj4NvKVyizNkTnlq"/>
</p:tagLst>
</file>

<file path=ppt/tags/tag4.xml><?xml version="1.0" encoding="utf-8"?>
<p:tagLst xmlns:a="http://schemas.openxmlformats.org/drawingml/2006/main" xmlns:r="http://schemas.openxmlformats.org/officeDocument/2006/relationships" xmlns:p="http://schemas.openxmlformats.org/presentationml/2006/main">
  <p:tag name="DVSHAPEID" val="uHy7AzppM9zpyreModfXkF"/>
</p:tagLst>
</file>

<file path=ppt/tags/tag5.xml><?xml version="1.0" encoding="utf-8"?>
<p:tagLst xmlns:a="http://schemas.openxmlformats.org/drawingml/2006/main" xmlns:r="http://schemas.openxmlformats.org/officeDocument/2006/relationships" xmlns:p="http://schemas.openxmlformats.org/presentationml/2006/main">
  <p:tag name="DVSECTIONID" val="bPzgoGZ8qpD1tJ3F4ATwbP"/>
</p:tagLst>
</file>

<file path=ppt/tags/tag6.xml><?xml version="1.0" encoding="utf-8"?>
<p:tagLst xmlns:a="http://schemas.openxmlformats.org/drawingml/2006/main" xmlns:r="http://schemas.openxmlformats.org/officeDocument/2006/relationships" xmlns:p="http://schemas.openxmlformats.org/presentationml/2006/main">
  <p:tag name="DVSHAPEID" val="P6Gj9T9JaIbWbW0vWgijGW"/>
</p:tagLst>
</file>

<file path=ppt/tags/tag7.xml><?xml version="1.0" encoding="utf-8"?>
<p:tagLst xmlns:a="http://schemas.openxmlformats.org/drawingml/2006/main" xmlns:r="http://schemas.openxmlformats.org/officeDocument/2006/relationships" xmlns:p="http://schemas.openxmlformats.org/presentationml/2006/main">
  <p:tag name="DVSHAPEID" val="dYCToOdBRTho2reSUHAN92"/>
</p:tagLst>
</file>

<file path=ppt/tags/tag8.xml><?xml version="1.0" encoding="utf-8"?>
<p:tagLst xmlns:a="http://schemas.openxmlformats.org/drawingml/2006/main" xmlns:r="http://schemas.openxmlformats.org/officeDocument/2006/relationships" xmlns:p="http://schemas.openxmlformats.org/presentationml/2006/main">
  <p:tag name="DVSHAPEID" val="msKhi5dC2cZkLXKsAcNKVb"/>
</p:tagLst>
</file>

<file path=ppt/theme/theme1.xml><?xml version="1.0" encoding="utf-8"?>
<a:theme xmlns:a="http://schemas.openxmlformats.org/drawingml/2006/main" name="3_Diseño personalizado">
  <a:themeElements>
    <a:clrScheme name="Personalizado 2">
      <a:dk1>
        <a:sysClr val="windowText" lastClr="000000"/>
      </a:dk1>
      <a:lt1>
        <a:sysClr val="window" lastClr="FFFFFF"/>
      </a:lt1>
      <a:dk2>
        <a:srgbClr val="4BACC6"/>
      </a:dk2>
      <a:lt2>
        <a:srgbClr val="EEECE1"/>
      </a:lt2>
      <a:accent1>
        <a:srgbClr val="31859B"/>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3932</TotalTime>
  <Words>2915</Words>
  <Application>Microsoft Office PowerPoint</Application>
  <PresentationFormat>Presentación en pantalla (4:3)</PresentationFormat>
  <Paragraphs>252</Paragraphs>
  <Slides>31</Slides>
  <Notes>2</Notes>
  <HiddenSlides>0</HiddenSlides>
  <MMClips>0</MMClips>
  <ScaleCrop>false</ScaleCrop>
  <HeadingPairs>
    <vt:vector size="4" baseType="variant">
      <vt:variant>
        <vt:lpstr>Tema</vt:lpstr>
      </vt:variant>
      <vt:variant>
        <vt:i4>1</vt:i4>
      </vt:variant>
      <vt:variant>
        <vt:lpstr>Títulos de diapositiva</vt:lpstr>
      </vt:variant>
      <vt:variant>
        <vt:i4>31</vt:i4>
      </vt:variant>
    </vt:vector>
  </HeadingPairs>
  <TitlesOfParts>
    <vt:vector size="32" baseType="lpstr">
      <vt:lpstr>3_Diseño personalizado</vt:lpstr>
      <vt:lpstr> BURDINAREN ETA B12 BITAMINAREN ESKASIAGATIKO ANEMIEN TRATAMENDUA   26 LIBURUKIA, 4 Zk 2018 </vt:lpstr>
      <vt:lpstr>AURKIBIDEA</vt:lpstr>
      <vt:lpstr>BURDINAREN ESKASIA (I)</vt:lpstr>
      <vt:lpstr>BURDINAREN ESKASIA(II)</vt:lpstr>
      <vt:lpstr>BURDINAREN ESKASIA (III)</vt:lpstr>
      <vt:lpstr>AHOTIK HARTZEKO BURDINA-GEHIGARRIAK</vt:lpstr>
      <vt:lpstr>Badago desberdintasunik  burdina-gatzen artean? (I)</vt:lpstr>
      <vt:lpstr>Badago desberdintasunik  burdina-gatzen artean? (II)</vt:lpstr>
      <vt:lpstr>Nola hobe daitezke ahotik hartzeko burdinarekiko tolerantzia eta xurgapena?</vt:lpstr>
      <vt:lpstr>Presentación de PowerPoint</vt:lpstr>
      <vt:lpstr>Noiz eman burdina zain barnetik (ZB)? (I)</vt:lpstr>
      <vt:lpstr>Noiz eman burdina zain barnetik (ZB)?(II)</vt:lpstr>
      <vt:lpstr>Biztanleria bereziak (I)</vt:lpstr>
      <vt:lpstr>Biztanleria bereziak (II)</vt:lpstr>
      <vt:lpstr>B12 BITAMINAREN ESKASIA</vt:lpstr>
      <vt:lpstr>Noiz ezar daiteke B12 bitaminaren eskasia dagoela?</vt:lpstr>
      <vt:lpstr>Noiz ezar daiteke B12 bitaminaren eskasia dagoela? (II)</vt:lpstr>
      <vt:lpstr>B12 bitaminaren eskasiaren tratamendua: ahotik edo muskulu barnetik?</vt:lpstr>
      <vt:lpstr>B12 bitaminaren eskasiaren tratamendua: ahotik edo muskulu barnetik? (II)</vt:lpstr>
      <vt:lpstr>B12 bitaminaren eskasiaren tratamendua: ahotik edo muskulu barnetik? (III)</vt:lpstr>
      <vt:lpstr>B12 bitaminaren eskasiaren tratamendua: ahotik edo muskulu barnetik? (III)</vt:lpstr>
      <vt:lpstr>Zer botikak eragiten dio B12 bitaminaren xurgapenari?</vt:lpstr>
      <vt:lpstr>Zer botikak eragiten dio B12 bitaminaren xurgapenari? (II)</vt:lpstr>
      <vt:lpstr>Zer botikak eragiten dio B12 bitaminaren xurgapenari? (III)</vt:lpstr>
      <vt:lpstr>Biztanleria bereziak</vt:lpstr>
      <vt:lpstr>Biztanleria bereziak (II)</vt:lpstr>
      <vt:lpstr>IDEIA NAGUSIAK</vt:lpstr>
      <vt:lpstr>IDEIA NAGUSIAK</vt:lpstr>
      <vt:lpstr>IDEIA NAGUSIAK</vt:lpstr>
      <vt:lpstr>IDEIA NAGUSIAK</vt:lpstr>
      <vt:lpstr>Informazio gehiago eta bibliografia…</vt:lpstr>
    </vt:vector>
  </TitlesOfParts>
  <Company>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INFAC Información Farmacoterapéutica</dc:title>
  <dc:creator>COMITE REDACCION INFAC</dc:creator>
  <cp:lastModifiedBy>López Varona, Mª José</cp:lastModifiedBy>
  <cp:revision>448</cp:revision>
  <cp:lastPrinted>2017-11-29T13:42:47Z</cp:lastPrinted>
  <dcterms:created xsi:type="dcterms:W3CDTF">2007-11-13T08:52:06Z</dcterms:created>
  <dcterms:modified xsi:type="dcterms:W3CDTF">2018-07-05T07:44:35Z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Google.Documents.DocumentId">
    <vt:lpwstr>160ivq7-8rTnREubEONBuH9j9k92nA21cNajGSl9HSP4</vt:lpwstr>
  </property>
  <property fmtid="{D5CDD505-2E9C-101B-9397-08002B2CF9AE}" pid="3" name="Google.Documents.RevisionId">
    <vt:lpwstr>12863737458791287082</vt:lpwstr>
  </property>
  <property fmtid="{D5CDD505-2E9C-101B-9397-08002B2CF9AE}" pid="4" name="Google.Documents.PreviousRevisionId">
    <vt:lpwstr>12445244904266056390</vt:lpwstr>
  </property>
  <property fmtid="{D5CDD505-2E9C-101B-9397-08002B2CF9AE}" pid="5" name="Google.Documents.PluginVersion">
    <vt:lpwstr>2.0.2026.3768</vt:lpwstr>
  </property>
  <property fmtid="{D5CDD505-2E9C-101B-9397-08002B2CF9AE}" pid="6" name="Google.Documents.MergeIncapabilityFlags">
    <vt:i4>0</vt:i4>
  </property>
  <property fmtid="{D5CDD505-2E9C-101B-9397-08002B2CF9AE}" pid="7" name="Google.Documents.Tracking">
    <vt:lpwstr>true</vt:lpwstr>
  </property>
</Properties>
</file>